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Questrial" panose="020B0604020202020204" charset="0"/>
      <p:regular r:id="rId24"/>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4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746201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4068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15503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15078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81669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44124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10489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06722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67887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41400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53603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2387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49275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09516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1654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23240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5274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72989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096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02201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7046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75996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create.kahoot.it/#quiz/7f44382a-20b6-464a-87bb-343e32f74f23"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play.kahoot.it/#/?quizId=3d037b13-db4e-4ced-ba00-051d19fb8b1b"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www.history.com/topics/great-depression/videos/1929-stock-market-cras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history.com/topics/great-depress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history.com/topics/dust-bowl/videos/black-blizzard?m=528e394da93ae&amp;s=undefined&amp;f=1&amp;free=fals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history.com/topics/dust-bow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Do Now- 11/12</a:t>
            </a:r>
          </a:p>
        </p:txBody>
      </p:sp>
      <p:sp>
        <p:nvSpPr>
          <p:cNvPr id="54" name="Shape 5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419100" rtl="0">
              <a:lnSpc>
                <a:spcPct val="100000"/>
              </a:lnSpc>
              <a:spcBef>
                <a:spcPts val="0"/>
              </a:spcBef>
              <a:spcAft>
                <a:spcPts val="0"/>
              </a:spcAft>
              <a:buClr>
                <a:schemeClr val="dk1"/>
              </a:buClr>
              <a:buSzPct val="100000"/>
              <a:buFont typeface="Questrial"/>
              <a:buAutoNum type="arabicPeriod"/>
            </a:pPr>
            <a:r>
              <a:rPr lang="en" sz="3000" b="1">
                <a:solidFill>
                  <a:schemeClr val="dk1"/>
                </a:solidFill>
                <a:latin typeface="Questrial"/>
                <a:ea typeface="Questrial"/>
                <a:cs typeface="Questrial"/>
                <a:sym typeface="Questrial"/>
              </a:rPr>
              <a:t>How does economic failure at a national level impact average citizens?</a:t>
            </a:r>
          </a:p>
          <a:p>
            <a:pPr lvl="0" rtl="0">
              <a:lnSpc>
                <a:spcPct val="100000"/>
              </a:lnSpc>
              <a:spcBef>
                <a:spcPts val="0"/>
              </a:spcBef>
              <a:spcAft>
                <a:spcPts val="0"/>
              </a:spcAft>
              <a:buNone/>
            </a:pPr>
            <a:endParaRPr sz="3000" b="1">
              <a:solidFill>
                <a:schemeClr val="dk1"/>
              </a:solidFill>
              <a:latin typeface="Questrial"/>
              <a:ea typeface="Questrial"/>
              <a:cs typeface="Questrial"/>
              <a:sym typeface="Questrial"/>
            </a:endParaRPr>
          </a:p>
          <a:p>
            <a:pPr marL="457200" lvl="0" indent="-419100">
              <a:lnSpc>
                <a:spcPct val="100000"/>
              </a:lnSpc>
              <a:spcBef>
                <a:spcPts val="0"/>
              </a:spcBef>
              <a:spcAft>
                <a:spcPts val="0"/>
              </a:spcAft>
              <a:buClr>
                <a:schemeClr val="dk1"/>
              </a:buClr>
              <a:buSzPct val="100000"/>
              <a:buFont typeface="Questrial"/>
              <a:buAutoNum type="arabicPeriod"/>
            </a:pPr>
            <a:r>
              <a:rPr lang="en" sz="3000" b="1">
                <a:solidFill>
                  <a:schemeClr val="dk1"/>
                </a:solidFill>
                <a:latin typeface="Questrial"/>
                <a:ea typeface="Questrial"/>
                <a:cs typeface="Questrial"/>
                <a:sym typeface="Questrial"/>
              </a:rPr>
              <a:t>What can people do to make life better during times of struggle?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p:cNvPicPr preferRelativeResize="0"/>
          <p:nvPr/>
        </p:nvPicPr>
        <p:blipFill>
          <a:blip r:embed="rId3">
            <a:alphaModFix/>
          </a:blip>
          <a:stretch>
            <a:fillRect/>
          </a:stretch>
        </p:blipFill>
        <p:spPr>
          <a:xfrm>
            <a:off x="1524000" y="285750"/>
            <a:ext cx="6096000" cy="45720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p:cNvPicPr preferRelativeResize="0"/>
          <p:nvPr/>
        </p:nvPicPr>
        <p:blipFill>
          <a:blip r:embed="rId3">
            <a:alphaModFix/>
          </a:blip>
          <a:stretch>
            <a:fillRect/>
          </a:stretch>
        </p:blipFill>
        <p:spPr>
          <a:xfrm>
            <a:off x="1014700" y="170125"/>
            <a:ext cx="7276050" cy="48032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endParaRPr/>
          </a:p>
        </p:txBody>
      </p:sp>
      <p:sp>
        <p:nvSpPr>
          <p:cNvPr id="129" name="Shape 12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endParaRPr/>
          </a:p>
        </p:txBody>
      </p:sp>
      <p:pic>
        <p:nvPicPr>
          <p:cNvPr id="130" name="Shape 130"/>
          <p:cNvPicPr preferRelativeResize="0"/>
          <p:nvPr/>
        </p:nvPicPr>
        <p:blipFill>
          <a:blip r:embed="rId3">
            <a:alphaModFix/>
          </a:blip>
          <a:stretch>
            <a:fillRect/>
          </a:stretch>
        </p:blipFill>
        <p:spPr>
          <a:xfrm>
            <a:off x="209750" y="117987"/>
            <a:ext cx="8724499" cy="49075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p:cNvPicPr preferRelativeResize="0"/>
          <p:nvPr/>
        </p:nvPicPr>
        <p:blipFill>
          <a:blip r:embed="rId3">
            <a:alphaModFix/>
          </a:blip>
          <a:stretch>
            <a:fillRect/>
          </a:stretch>
        </p:blipFill>
        <p:spPr>
          <a:xfrm>
            <a:off x="1545625" y="301975"/>
            <a:ext cx="6110275" cy="45827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p:cNvPicPr preferRelativeResize="0"/>
          <p:nvPr/>
        </p:nvPicPr>
        <p:blipFill>
          <a:blip r:embed="rId3">
            <a:alphaModFix/>
          </a:blip>
          <a:stretch>
            <a:fillRect/>
          </a:stretch>
        </p:blipFill>
        <p:spPr>
          <a:xfrm>
            <a:off x="1295400" y="152400"/>
            <a:ext cx="6468150" cy="48511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p:cNvPicPr preferRelativeResize="0"/>
          <p:nvPr/>
        </p:nvPicPr>
        <p:blipFill>
          <a:blip r:embed="rId3">
            <a:alphaModFix/>
          </a:blip>
          <a:stretch>
            <a:fillRect/>
          </a:stretch>
        </p:blipFill>
        <p:spPr>
          <a:xfrm>
            <a:off x="2524924" y="99800"/>
            <a:ext cx="4094150" cy="49438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Do Now- 11/16</a:t>
            </a:r>
          </a:p>
        </p:txBody>
      </p:sp>
      <p:sp>
        <p:nvSpPr>
          <p:cNvPr id="151" name="Shape 15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2400" b="1">
                <a:solidFill>
                  <a:schemeClr val="dk1"/>
                </a:solidFill>
                <a:latin typeface="Questrial"/>
                <a:ea typeface="Questrial"/>
                <a:cs typeface="Questrial"/>
                <a:sym typeface="Questrial"/>
              </a:rPr>
              <a:t>During the second half of the 1920s, which economic trend was a major cause of the Great Depression?</a:t>
            </a:r>
          </a:p>
          <a:p>
            <a:pPr lvl="0" rtl="0">
              <a:lnSpc>
                <a:spcPct val="100000"/>
              </a:lnSpc>
              <a:spcBef>
                <a:spcPts val="0"/>
              </a:spcBef>
              <a:spcAft>
                <a:spcPts val="0"/>
              </a:spcAft>
              <a:buNone/>
            </a:pPr>
            <a:endParaRPr sz="2400" b="1">
              <a:solidFill>
                <a:schemeClr val="dk1"/>
              </a:solidFill>
              <a:latin typeface="Questrial"/>
              <a:ea typeface="Questrial"/>
              <a:cs typeface="Questrial"/>
              <a:sym typeface="Questrial"/>
            </a:endParaRPr>
          </a:p>
          <a:p>
            <a:pPr lvl="0">
              <a:lnSpc>
                <a:spcPct val="100000"/>
              </a:lnSpc>
              <a:spcBef>
                <a:spcPts val="0"/>
              </a:spcBef>
              <a:spcAft>
                <a:spcPts val="0"/>
              </a:spcAft>
              <a:buClr>
                <a:schemeClr val="dk1"/>
              </a:buClr>
              <a:buSzPct val="45833"/>
              <a:buFont typeface="Arial"/>
              <a:buNone/>
            </a:pPr>
            <a:r>
              <a:rPr lang="en" sz="2400" b="1">
                <a:solidFill>
                  <a:schemeClr val="dk1"/>
                </a:solidFill>
                <a:latin typeface="Questrial"/>
                <a:ea typeface="Questrial"/>
                <a:cs typeface="Questrial"/>
                <a:sym typeface="Questrial"/>
              </a:rPr>
              <a:t>What effect did this trend have on the economy as a whole?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Goals- 11/16/15</a:t>
            </a:r>
          </a:p>
        </p:txBody>
      </p:sp>
      <p:sp>
        <p:nvSpPr>
          <p:cNvPr id="157" name="Shape 15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sz="2400">
                <a:solidFill>
                  <a:srgbClr val="000000"/>
                </a:solidFill>
                <a:latin typeface="Times New Roman"/>
                <a:ea typeface="Times New Roman"/>
                <a:cs typeface="Times New Roman"/>
                <a:sym typeface="Times New Roman"/>
              </a:rPr>
              <a:t>Objective: </a:t>
            </a:r>
          </a:p>
          <a:p>
            <a:pPr rtl="0">
              <a:spcBef>
                <a:spcPts val="0"/>
              </a:spcBef>
              <a:buNone/>
            </a:pPr>
            <a:r>
              <a:rPr lang="en" sz="2400">
                <a:solidFill>
                  <a:schemeClr val="dk1"/>
                </a:solidFill>
                <a:latin typeface="Times New Roman"/>
                <a:ea typeface="Times New Roman"/>
                <a:cs typeface="Times New Roman"/>
                <a:sym typeface="Times New Roman"/>
              </a:rPr>
              <a:t>Assess how traditional nativist attitudes and immigration laws impact various groups of immigrants and the cultural development of the United States (e.g., Italians, Roman Catholics Immigration quota act of 1924)?</a:t>
            </a:r>
          </a:p>
          <a:p>
            <a:pPr rtl="0">
              <a:spcBef>
                <a:spcPts val="0"/>
              </a:spcBef>
              <a:buNone/>
            </a:pPr>
            <a:r>
              <a:rPr lang="en" sz="2400">
                <a:solidFill>
                  <a:schemeClr val="dk1"/>
                </a:solidFill>
                <a:latin typeface="Times New Roman"/>
                <a:ea typeface="Times New Roman"/>
                <a:cs typeface="Times New Roman"/>
                <a:sym typeface="Times New Roman"/>
              </a:rPr>
              <a:t>Essential Question: </a:t>
            </a:r>
          </a:p>
          <a:p>
            <a:pPr rtl="0">
              <a:spcBef>
                <a:spcPts val="0"/>
              </a:spcBef>
              <a:buNone/>
            </a:pPr>
            <a:r>
              <a:rPr lang="en" sz="2400">
                <a:solidFill>
                  <a:schemeClr val="dk1"/>
                </a:solidFill>
                <a:latin typeface="Times New Roman"/>
                <a:ea typeface="Times New Roman"/>
                <a:cs typeface="Times New Roman"/>
                <a:sym typeface="Times New Roman"/>
              </a:rPr>
              <a:t>How did the three “Rs” impact minorities and working-poor?</a:t>
            </a:r>
          </a:p>
          <a:p>
            <a:pPr>
              <a:spcBef>
                <a:spcPts val="0"/>
              </a:spcBef>
              <a:buNone/>
            </a:pPr>
            <a:endParaRPr sz="100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Agenda 11/16/15</a:t>
            </a:r>
          </a:p>
        </p:txBody>
      </p:sp>
      <p:sp>
        <p:nvSpPr>
          <p:cNvPr id="163" name="Shape 16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AutoNum type="arabicPeriod"/>
            </a:pPr>
            <a:r>
              <a:rPr lang="en" sz="2400">
                <a:solidFill>
                  <a:srgbClr val="000000"/>
                </a:solidFill>
              </a:rPr>
              <a:t>Do Now</a:t>
            </a:r>
          </a:p>
          <a:p>
            <a:pPr marL="457200" lvl="0" indent="-381000" rtl="0">
              <a:spcBef>
                <a:spcPts val="0"/>
              </a:spcBef>
              <a:buClr>
                <a:srgbClr val="000000"/>
              </a:buClr>
              <a:buSzPct val="100000"/>
              <a:buAutoNum type="arabicPeriod"/>
            </a:pPr>
            <a:r>
              <a:rPr lang="en" sz="2400">
                <a:solidFill>
                  <a:srgbClr val="000000"/>
                </a:solidFill>
              </a:rPr>
              <a:t>Pass back assignments/turn in late work</a:t>
            </a:r>
          </a:p>
          <a:p>
            <a:pPr marL="457200" lvl="0" indent="-381000" rtl="0">
              <a:spcBef>
                <a:spcPts val="0"/>
              </a:spcBef>
              <a:buClr>
                <a:srgbClr val="000000"/>
              </a:buClr>
              <a:buSzPct val="100000"/>
              <a:buAutoNum type="arabicPeriod"/>
            </a:pPr>
            <a:r>
              <a:rPr lang="en" sz="2400">
                <a:solidFill>
                  <a:srgbClr val="000000"/>
                </a:solidFill>
              </a:rPr>
              <a:t>Finish Image Analysis</a:t>
            </a:r>
          </a:p>
          <a:p>
            <a:pPr marL="457200" lvl="0" indent="-381000" rtl="0">
              <a:spcBef>
                <a:spcPts val="0"/>
              </a:spcBef>
              <a:buClr>
                <a:srgbClr val="000000"/>
              </a:buClr>
              <a:buSzPct val="100000"/>
              <a:buAutoNum type="arabicPeriod"/>
            </a:pPr>
            <a:r>
              <a:rPr lang="en" sz="2400">
                <a:solidFill>
                  <a:srgbClr val="000000"/>
                </a:solidFill>
              </a:rPr>
              <a:t>Close Reading- Three R’s</a:t>
            </a:r>
          </a:p>
          <a:p>
            <a:pPr marL="457200" lvl="0" indent="-381000" rtl="0">
              <a:spcBef>
                <a:spcPts val="0"/>
              </a:spcBef>
              <a:buClr>
                <a:srgbClr val="000000"/>
              </a:buClr>
              <a:buSzPct val="100000"/>
              <a:buAutoNum type="arabicPeriod"/>
            </a:pPr>
            <a:r>
              <a:rPr lang="en" sz="2400">
                <a:solidFill>
                  <a:srgbClr val="000000"/>
                </a:solidFill>
              </a:rPr>
              <a:t>Weekly essay- Introduction</a:t>
            </a:r>
          </a:p>
          <a:p>
            <a:pPr>
              <a:spcBef>
                <a:spcPts val="0"/>
              </a:spcBef>
              <a:buNone/>
            </a:pP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258225" y="88525"/>
            <a:ext cx="8520599" cy="572699"/>
          </a:xfrm>
          <a:prstGeom prst="rect">
            <a:avLst/>
          </a:prstGeom>
        </p:spPr>
        <p:txBody>
          <a:bodyPr lIns="91425" tIns="91425" rIns="91425" bIns="91425" anchor="t" anchorCtr="0">
            <a:noAutofit/>
          </a:bodyPr>
          <a:lstStyle/>
          <a:p>
            <a:pPr>
              <a:spcBef>
                <a:spcPts val="0"/>
              </a:spcBef>
              <a:buNone/>
            </a:pPr>
            <a:r>
              <a:rPr lang="en"/>
              <a:t>Do Now</a:t>
            </a:r>
          </a:p>
        </p:txBody>
      </p:sp>
      <p:sp>
        <p:nvSpPr>
          <p:cNvPr id="169" name="Shape 169"/>
          <p:cNvSpPr txBox="1">
            <a:spLocks noGrp="1"/>
          </p:cNvSpPr>
          <p:nvPr>
            <p:ph type="body" idx="1"/>
          </p:nvPr>
        </p:nvSpPr>
        <p:spPr>
          <a:xfrm>
            <a:off x="258225" y="863550"/>
            <a:ext cx="8520599" cy="3416400"/>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 sz="2400"/>
              <a:t>Log onto a computer in the back row and go to </a:t>
            </a:r>
            <a:r>
              <a:rPr lang="en" sz="2400" i="1">
                <a:solidFill>
                  <a:srgbClr val="0000FF"/>
                </a:solidFill>
              </a:rPr>
              <a:t>masteryconnect.com</a:t>
            </a:r>
          </a:p>
          <a:p>
            <a:pPr lvl="0" rtl="0">
              <a:spcBef>
                <a:spcPts val="0"/>
              </a:spcBef>
              <a:buNone/>
            </a:pPr>
            <a:endParaRPr sz="2400"/>
          </a:p>
          <a:p>
            <a:pPr marL="457200" lvl="0" indent="-381000">
              <a:spcBef>
                <a:spcPts val="0"/>
              </a:spcBef>
              <a:buSzPct val="100000"/>
              <a:buAutoNum type="arabicPeriod"/>
            </a:pPr>
            <a:r>
              <a:rPr lang="en" sz="2400"/>
              <a:t>Wait for instructions on how to log in, this will be on your slip of paper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154575"/>
            <a:ext cx="8520599" cy="572699"/>
          </a:xfrm>
          <a:prstGeom prst="rect">
            <a:avLst/>
          </a:prstGeom>
        </p:spPr>
        <p:txBody>
          <a:bodyPr lIns="91425" tIns="91425" rIns="91425" bIns="91425" anchor="t" anchorCtr="0">
            <a:noAutofit/>
          </a:bodyPr>
          <a:lstStyle/>
          <a:p>
            <a:pPr>
              <a:spcBef>
                <a:spcPts val="0"/>
              </a:spcBef>
              <a:buNone/>
            </a:pPr>
            <a:r>
              <a:rPr lang="en"/>
              <a:t>Let’s Review...</a:t>
            </a:r>
          </a:p>
        </p:txBody>
      </p:sp>
      <p:sp>
        <p:nvSpPr>
          <p:cNvPr id="60" name="Shape 6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a:t>Get your phones out, go to Kahoot.it</a:t>
            </a:r>
          </a:p>
          <a:p>
            <a:pPr rtl="0">
              <a:spcBef>
                <a:spcPts val="0"/>
              </a:spcBef>
              <a:buNone/>
            </a:pPr>
            <a:r>
              <a:rPr lang="en" u="sng">
                <a:solidFill>
                  <a:schemeClr val="hlink"/>
                </a:solidFill>
                <a:hlinkClick r:id="rId3"/>
              </a:rPr>
              <a:t>https://create.kahoot.it/#quiz/7f44382a-20b6-464a-87bb-343e32f74f23</a:t>
            </a:r>
          </a:p>
          <a:p>
            <a:pPr>
              <a:spcBef>
                <a:spcPts val="0"/>
              </a:spcBef>
              <a:buNone/>
            </a:pPr>
            <a:endParaRPr/>
          </a:p>
        </p:txBody>
      </p:sp>
      <p:pic>
        <p:nvPicPr>
          <p:cNvPr id="61" name="Shape 61"/>
          <p:cNvPicPr preferRelativeResize="0"/>
          <p:nvPr/>
        </p:nvPicPr>
        <p:blipFill>
          <a:blip r:embed="rId4">
            <a:alphaModFix/>
          </a:blip>
          <a:stretch>
            <a:fillRect/>
          </a:stretch>
        </p:blipFill>
        <p:spPr>
          <a:xfrm>
            <a:off x="363075" y="2362475"/>
            <a:ext cx="2758000" cy="2206400"/>
          </a:xfrm>
          <a:prstGeom prst="rect">
            <a:avLst/>
          </a:prstGeom>
          <a:noFill/>
          <a:ln>
            <a:noFill/>
          </a:ln>
        </p:spPr>
      </p:pic>
      <p:pic>
        <p:nvPicPr>
          <p:cNvPr id="62" name="Shape 62"/>
          <p:cNvPicPr preferRelativeResize="0"/>
          <p:nvPr/>
        </p:nvPicPr>
        <p:blipFill>
          <a:blip r:embed="rId5">
            <a:alphaModFix/>
          </a:blip>
          <a:stretch>
            <a:fillRect/>
          </a:stretch>
        </p:blipFill>
        <p:spPr>
          <a:xfrm>
            <a:off x="3263475" y="2362475"/>
            <a:ext cx="2883823" cy="2206400"/>
          </a:xfrm>
          <a:prstGeom prst="rect">
            <a:avLst/>
          </a:prstGeom>
          <a:noFill/>
          <a:ln>
            <a:noFill/>
          </a:ln>
        </p:spPr>
      </p:pic>
      <p:pic>
        <p:nvPicPr>
          <p:cNvPr id="63" name="Shape 63"/>
          <p:cNvPicPr preferRelativeResize="0"/>
          <p:nvPr/>
        </p:nvPicPr>
        <p:blipFill>
          <a:blip r:embed="rId6">
            <a:alphaModFix/>
          </a:blip>
          <a:stretch>
            <a:fillRect/>
          </a:stretch>
        </p:blipFill>
        <p:spPr>
          <a:xfrm>
            <a:off x="6289698" y="2362475"/>
            <a:ext cx="2500175" cy="220639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Do Now- 11/17</a:t>
            </a:r>
          </a:p>
        </p:txBody>
      </p:sp>
      <p:sp>
        <p:nvSpPr>
          <p:cNvPr id="175" name="Shape 17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 sz="2400"/>
              <a:t>What do you understand well from this unit (1920s and 1930s)?</a:t>
            </a:r>
          </a:p>
          <a:p>
            <a:pPr lvl="0" rtl="0">
              <a:spcBef>
                <a:spcPts val="0"/>
              </a:spcBef>
              <a:buNone/>
            </a:pPr>
            <a:endParaRPr sz="2400"/>
          </a:p>
          <a:p>
            <a:pPr marL="457200" lvl="0" indent="-381000" rtl="0">
              <a:spcBef>
                <a:spcPts val="0"/>
              </a:spcBef>
              <a:buSzPct val="100000"/>
              <a:buAutoNum type="arabicPeriod"/>
            </a:pPr>
            <a:r>
              <a:rPr lang="en" sz="2400"/>
              <a:t>What do you not understand well from this unit?</a:t>
            </a:r>
          </a:p>
          <a:p>
            <a:pPr rtl="0">
              <a:spcBef>
                <a:spcPts val="0"/>
              </a:spcBef>
              <a:buNone/>
            </a:pPr>
            <a:endParaRPr sz="2400"/>
          </a:p>
          <a:p>
            <a:pPr rtl="0">
              <a:spcBef>
                <a:spcPts val="0"/>
              </a:spcBef>
              <a:buNone/>
            </a:pPr>
            <a:r>
              <a:rPr lang="en" sz="3000" b="1" i="1" u="sng"/>
              <a:t>TEST WEDNESDAY 11/18</a:t>
            </a:r>
          </a:p>
          <a:p>
            <a:pPr rtl="0">
              <a:spcBef>
                <a:spcPts val="0"/>
              </a:spcBef>
              <a:buNone/>
            </a:pPr>
            <a:r>
              <a:rPr lang="en" sz="1400" b="1" i="1" u="sng">
                <a:solidFill>
                  <a:schemeClr val="hlink"/>
                </a:solidFill>
                <a:hlinkClick r:id="rId3"/>
              </a:rPr>
              <a:t>https://play.kahoot.it/#/?quizId=3d037b13-db4e-4ced-ba00-051d19fb8b1b</a:t>
            </a:r>
          </a:p>
          <a:p>
            <a:pPr lvl="0">
              <a:spcBef>
                <a:spcPts val="0"/>
              </a:spcBef>
              <a:buNone/>
            </a:pPr>
            <a:endParaRPr sz="3000" b="1" i="1" u="sng"/>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33450" y="-89125"/>
            <a:ext cx="8520599" cy="572699"/>
          </a:xfrm>
          <a:prstGeom prst="rect">
            <a:avLst/>
          </a:prstGeom>
        </p:spPr>
        <p:txBody>
          <a:bodyPr lIns="91425" tIns="91425" rIns="91425" bIns="91425" anchor="t" anchorCtr="0">
            <a:noAutofit/>
          </a:bodyPr>
          <a:lstStyle/>
          <a:p>
            <a:pPr>
              <a:spcBef>
                <a:spcPts val="0"/>
              </a:spcBef>
              <a:buNone/>
            </a:pPr>
            <a:r>
              <a:rPr lang="en"/>
              <a:t>Unit 4 Test- Written Response</a:t>
            </a:r>
          </a:p>
        </p:txBody>
      </p:sp>
      <p:sp>
        <p:nvSpPr>
          <p:cNvPr id="181" name="Shape 181"/>
          <p:cNvSpPr txBox="1">
            <a:spLocks noGrp="1"/>
          </p:cNvSpPr>
          <p:nvPr>
            <p:ph type="body" idx="1"/>
          </p:nvPr>
        </p:nvSpPr>
        <p:spPr>
          <a:xfrm>
            <a:off x="311700" y="341475"/>
            <a:ext cx="8520599" cy="3416400"/>
          </a:xfrm>
          <a:prstGeom prst="rect">
            <a:avLst/>
          </a:prstGeom>
        </p:spPr>
        <p:txBody>
          <a:bodyPr lIns="91425" tIns="91425" rIns="91425" bIns="91425" anchor="t" anchorCtr="0">
            <a:noAutofit/>
          </a:bodyPr>
          <a:lstStyle/>
          <a:p>
            <a:pPr rtl="0">
              <a:spcBef>
                <a:spcPts val="0"/>
              </a:spcBef>
              <a:buNone/>
            </a:pPr>
            <a:r>
              <a:rPr lang="en" sz="2400">
                <a:solidFill>
                  <a:srgbClr val="000000"/>
                </a:solidFill>
              </a:rPr>
              <a:t>Answer </a:t>
            </a:r>
            <a:r>
              <a:rPr lang="en" sz="2400" b="1" i="1" u="sng">
                <a:solidFill>
                  <a:srgbClr val="000000"/>
                </a:solidFill>
              </a:rPr>
              <a:t>all </a:t>
            </a:r>
            <a:r>
              <a:rPr lang="en" sz="2400">
                <a:solidFill>
                  <a:srgbClr val="000000"/>
                </a:solidFill>
              </a:rPr>
              <a:t>of the following prompts in at least 5 sentences:</a:t>
            </a:r>
          </a:p>
          <a:p>
            <a:pPr marL="457200" lvl="0" indent="-381000" rtl="0">
              <a:spcBef>
                <a:spcPts val="0"/>
              </a:spcBef>
              <a:buClr>
                <a:srgbClr val="000000"/>
              </a:buClr>
              <a:buSzPct val="100000"/>
              <a:buAutoNum type="arabicPeriod"/>
            </a:pPr>
            <a:r>
              <a:rPr lang="en" sz="2400">
                <a:solidFill>
                  <a:srgbClr val="000000"/>
                </a:solidFill>
              </a:rPr>
              <a:t>Explain the influence of consumerism on the U.S. in the 1920s. </a:t>
            </a:r>
          </a:p>
          <a:p>
            <a:pPr lvl="0" rtl="0">
              <a:spcBef>
                <a:spcPts val="0"/>
              </a:spcBef>
              <a:buNone/>
            </a:pPr>
            <a:endParaRPr sz="2400">
              <a:solidFill>
                <a:srgbClr val="000000"/>
              </a:solidFill>
            </a:endParaRPr>
          </a:p>
          <a:p>
            <a:pPr marL="457200" lvl="0" indent="-381000" rtl="0">
              <a:spcBef>
                <a:spcPts val="0"/>
              </a:spcBef>
              <a:buClr>
                <a:srgbClr val="000000"/>
              </a:buClr>
              <a:buSzPct val="100000"/>
              <a:buAutoNum type="arabicPeriod"/>
            </a:pPr>
            <a:r>
              <a:rPr lang="en" sz="2400">
                <a:solidFill>
                  <a:srgbClr val="000000"/>
                </a:solidFill>
              </a:rPr>
              <a:t>What was the stock market crash of 1929 and how did it lead the United States into the Great Depression?</a:t>
            </a:r>
          </a:p>
          <a:p>
            <a:pPr lvl="0" rtl="0">
              <a:spcBef>
                <a:spcPts val="0"/>
              </a:spcBef>
              <a:buNone/>
            </a:pPr>
            <a:endParaRPr sz="2400">
              <a:solidFill>
                <a:srgbClr val="000000"/>
              </a:solidFill>
            </a:endParaRPr>
          </a:p>
          <a:p>
            <a:pPr marL="457200" lvl="0" indent="-381000">
              <a:spcBef>
                <a:spcPts val="0"/>
              </a:spcBef>
              <a:buClr>
                <a:srgbClr val="000000"/>
              </a:buClr>
              <a:buSzPct val="100000"/>
              <a:buAutoNum type="arabicPeriod"/>
            </a:pPr>
            <a:r>
              <a:rPr lang="en" sz="2400">
                <a:solidFill>
                  <a:srgbClr val="000000"/>
                </a:solidFill>
              </a:rPr>
              <a:t>Discuss the conditions of the Great Depression and the government’s plan to get the U.S. out of it.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117250"/>
            <a:ext cx="8520599" cy="572699"/>
          </a:xfrm>
          <a:prstGeom prst="rect">
            <a:avLst/>
          </a:prstGeom>
        </p:spPr>
        <p:txBody>
          <a:bodyPr lIns="91425" tIns="91425" rIns="91425" bIns="91425" anchor="t" anchorCtr="0">
            <a:noAutofit/>
          </a:bodyPr>
          <a:lstStyle/>
          <a:p>
            <a:pPr>
              <a:spcBef>
                <a:spcPts val="0"/>
              </a:spcBef>
              <a:buNone/>
            </a:pPr>
            <a:r>
              <a:rPr lang="en"/>
              <a:t>The 1930s</a:t>
            </a:r>
          </a:p>
        </p:txBody>
      </p:sp>
      <p:pic>
        <p:nvPicPr>
          <p:cNvPr id="69" name="Shape 69"/>
          <p:cNvPicPr preferRelativeResize="0"/>
          <p:nvPr/>
        </p:nvPicPr>
        <p:blipFill>
          <a:blip r:embed="rId3">
            <a:alphaModFix/>
          </a:blip>
          <a:stretch>
            <a:fillRect/>
          </a:stretch>
        </p:blipFill>
        <p:spPr>
          <a:xfrm>
            <a:off x="215199" y="775699"/>
            <a:ext cx="2798275" cy="1874075"/>
          </a:xfrm>
          <a:prstGeom prst="rect">
            <a:avLst/>
          </a:prstGeom>
          <a:noFill/>
          <a:ln>
            <a:noFill/>
          </a:ln>
        </p:spPr>
      </p:pic>
      <p:pic>
        <p:nvPicPr>
          <p:cNvPr id="70" name="Shape 70"/>
          <p:cNvPicPr preferRelativeResize="0"/>
          <p:nvPr/>
        </p:nvPicPr>
        <p:blipFill>
          <a:blip r:embed="rId4">
            <a:alphaModFix/>
          </a:blip>
          <a:stretch>
            <a:fillRect/>
          </a:stretch>
        </p:blipFill>
        <p:spPr>
          <a:xfrm>
            <a:off x="2491249" y="2735524"/>
            <a:ext cx="1794989" cy="2332574"/>
          </a:xfrm>
          <a:prstGeom prst="rect">
            <a:avLst/>
          </a:prstGeom>
          <a:noFill/>
          <a:ln>
            <a:noFill/>
          </a:ln>
        </p:spPr>
      </p:pic>
      <p:pic>
        <p:nvPicPr>
          <p:cNvPr id="71" name="Shape 71"/>
          <p:cNvPicPr preferRelativeResize="0"/>
          <p:nvPr/>
        </p:nvPicPr>
        <p:blipFill>
          <a:blip r:embed="rId5">
            <a:alphaModFix/>
          </a:blip>
          <a:stretch>
            <a:fillRect/>
          </a:stretch>
        </p:blipFill>
        <p:spPr>
          <a:xfrm>
            <a:off x="446350" y="2735534"/>
            <a:ext cx="1876425" cy="2332564"/>
          </a:xfrm>
          <a:prstGeom prst="rect">
            <a:avLst/>
          </a:prstGeom>
          <a:noFill/>
          <a:ln>
            <a:noFill/>
          </a:ln>
        </p:spPr>
      </p:pic>
      <p:pic>
        <p:nvPicPr>
          <p:cNvPr id="72" name="Shape 72"/>
          <p:cNvPicPr preferRelativeResize="0"/>
          <p:nvPr/>
        </p:nvPicPr>
        <p:blipFill>
          <a:blip r:embed="rId6">
            <a:alphaModFix/>
          </a:blip>
          <a:stretch>
            <a:fillRect/>
          </a:stretch>
        </p:blipFill>
        <p:spPr>
          <a:xfrm>
            <a:off x="4454725" y="2745789"/>
            <a:ext cx="1876424" cy="2375210"/>
          </a:xfrm>
          <a:prstGeom prst="rect">
            <a:avLst/>
          </a:prstGeom>
          <a:noFill/>
          <a:ln>
            <a:noFill/>
          </a:ln>
        </p:spPr>
      </p:pic>
      <p:pic>
        <p:nvPicPr>
          <p:cNvPr id="73" name="Shape 73"/>
          <p:cNvPicPr preferRelativeResize="0"/>
          <p:nvPr/>
        </p:nvPicPr>
        <p:blipFill>
          <a:blip r:embed="rId7">
            <a:alphaModFix/>
          </a:blip>
          <a:stretch>
            <a:fillRect/>
          </a:stretch>
        </p:blipFill>
        <p:spPr>
          <a:xfrm>
            <a:off x="3207125" y="848250"/>
            <a:ext cx="2936950" cy="1801524"/>
          </a:xfrm>
          <a:prstGeom prst="rect">
            <a:avLst/>
          </a:prstGeom>
          <a:noFill/>
          <a:ln>
            <a:noFill/>
          </a:ln>
        </p:spPr>
      </p:pic>
      <p:pic>
        <p:nvPicPr>
          <p:cNvPr id="74" name="Shape 74"/>
          <p:cNvPicPr preferRelativeResize="0"/>
          <p:nvPr/>
        </p:nvPicPr>
        <p:blipFill>
          <a:blip r:embed="rId8">
            <a:alphaModFix/>
          </a:blip>
          <a:stretch>
            <a:fillRect/>
          </a:stretch>
        </p:blipFill>
        <p:spPr>
          <a:xfrm>
            <a:off x="6331150" y="848250"/>
            <a:ext cx="2592549" cy="1801524"/>
          </a:xfrm>
          <a:prstGeom prst="rect">
            <a:avLst/>
          </a:prstGeom>
          <a:noFill/>
          <a:ln>
            <a:noFill/>
          </a:ln>
        </p:spPr>
      </p:pic>
      <p:pic>
        <p:nvPicPr>
          <p:cNvPr id="75" name="Shape 75"/>
          <p:cNvPicPr preferRelativeResize="0"/>
          <p:nvPr/>
        </p:nvPicPr>
        <p:blipFill>
          <a:blip r:embed="rId9">
            <a:alphaModFix/>
          </a:blip>
          <a:stretch>
            <a:fillRect/>
          </a:stretch>
        </p:blipFill>
        <p:spPr>
          <a:xfrm>
            <a:off x="6424933" y="2891775"/>
            <a:ext cx="2498766" cy="18740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Video Questions- The Great Depression</a:t>
            </a:r>
          </a:p>
        </p:txBody>
      </p:sp>
      <p:sp>
        <p:nvSpPr>
          <p:cNvPr id="81" name="Shape 8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 sz="2400"/>
              <a:t>What were the main causes of the Great Depression?</a:t>
            </a:r>
          </a:p>
          <a:p>
            <a:pPr marL="457200" lvl="0" indent="-381000" rtl="0">
              <a:spcBef>
                <a:spcPts val="0"/>
              </a:spcBef>
              <a:buSzPct val="100000"/>
              <a:buAutoNum type="arabicPeriod"/>
            </a:pPr>
            <a:r>
              <a:rPr lang="en" sz="2400"/>
              <a:t>How did civilians and the government respond to the conditions of the Great Depression? </a:t>
            </a:r>
          </a:p>
          <a:p>
            <a:pPr marL="457200" lvl="0" indent="-381000" rtl="0">
              <a:spcBef>
                <a:spcPts val="0"/>
              </a:spcBef>
              <a:buSzPct val="100000"/>
              <a:buAutoNum type="arabicPeriod"/>
            </a:pPr>
            <a:r>
              <a:rPr lang="en" sz="2400"/>
              <a:t>How did life in the U.S. change from the 1920s to the 1930s? </a:t>
            </a:r>
          </a:p>
          <a:p>
            <a:pPr algn="ctr" rtl="0">
              <a:lnSpc>
                <a:spcPct val="100000"/>
              </a:lnSpc>
              <a:spcBef>
                <a:spcPts val="0"/>
              </a:spcBef>
              <a:spcAft>
                <a:spcPts val="0"/>
              </a:spcAft>
              <a:buNone/>
            </a:pPr>
            <a:r>
              <a:rPr lang="en" sz="2400" u="sng">
                <a:solidFill>
                  <a:schemeClr val="hlink"/>
                </a:solidFill>
                <a:hlinkClick r:id="rId3"/>
              </a:rPr>
              <a:t>http://www.history.com/topics/great-depression/videos/1929-stock-market-crash</a:t>
            </a:r>
          </a:p>
          <a:p>
            <a:pPr algn="ctr" rtl="0">
              <a:lnSpc>
                <a:spcPct val="100000"/>
              </a:lnSpc>
              <a:spcBef>
                <a:spcPts val="0"/>
              </a:spcBef>
              <a:spcAft>
                <a:spcPts val="0"/>
              </a:spcAft>
              <a:buNone/>
            </a:pPr>
            <a:endParaRPr sz="2400"/>
          </a:p>
          <a:p>
            <a:pPr lvl="0" algn="ctr">
              <a:lnSpc>
                <a:spcPct val="100000"/>
              </a:lnSpc>
              <a:spcBef>
                <a:spcPts val="0"/>
              </a:spcBef>
              <a:spcAft>
                <a:spcPts val="0"/>
              </a:spcAft>
              <a:buNone/>
            </a:pPr>
            <a:r>
              <a:rPr lang="en" sz="2400" u="sng">
                <a:solidFill>
                  <a:srgbClr val="1155CC"/>
                </a:solidFill>
                <a:highlight>
                  <a:srgbClr val="FFFFFF"/>
                </a:highlight>
                <a:hlinkClick r:id="rId4"/>
              </a:rPr>
              <a:t>ttp://www.history.com/topics/great-depression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Video Questions- The Dust Bowl</a:t>
            </a:r>
          </a:p>
        </p:txBody>
      </p:sp>
      <p:sp>
        <p:nvSpPr>
          <p:cNvPr id="87" name="Shape 8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381000" rtl="0">
              <a:lnSpc>
                <a:spcPct val="100000"/>
              </a:lnSpc>
              <a:spcBef>
                <a:spcPts val="0"/>
              </a:spcBef>
              <a:spcAft>
                <a:spcPts val="0"/>
              </a:spcAft>
              <a:buSzPct val="100000"/>
              <a:buAutoNum type="arabicPeriod"/>
            </a:pPr>
            <a:r>
              <a:rPr lang="en" sz="2400"/>
              <a:t>What natural and human causes created the dust bowl?</a:t>
            </a:r>
          </a:p>
          <a:p>
            <a:pPr marL="457200" lvl="0" indent="-381000" rtl="0">
              <a:lnSpc>
                <a:spcPct val="100000"/>
              </a:lnSpc>
              <a:spcBef>
                <a:spcPts val="0"/>
              </a:spcBef>
              <a:spcAft>
                <a:spcPts val="0"/>
              </a:spcAft>
              <a:buSzPct val="100000"/>
              <a:buAutoNum type="arabicPeriod"/>
            </a:pPr>
            <a:r>
              <a:rPr lang="en" sz="2400"/>
              <a:t>How were people living in the plains states (farmers) affected by the dust storms? </a:t>
            </a:r>
          </a:p>
          <a:p>
            <a:pPr marL="457200" lvl="0" indent="-381000" rtl="0">
              <a:lnSpc>
                <a:spcPct val="100000"/>
              </a:lnSpc>
              <a:spcBef>
                <a:spcPts val="0"/>
              </a:spcBef>
              <a:spcAft>
                <a:spcPts val="0"/>
              </a:spcAft>
              <a:buSzPct val="100000"/>
              <a:buAutoNum type="arabicPeriod"/>
            </a:pPr>
            <a:r>
              <a:rPr lang="en" sz="2400"/>
              <a:t>What was their response to the storms?</a:t>
            </a:r>
          </a:p>
          <a:p>
            <a:pPr lvl="0" rtl="0">
              <a:lnSpc>
                <a:spcPct val="100000"/>
              </a:lnSpc>
              <a:spcBef>
                <a:spcPts val="0"/>
              </a:spcBef>
              <a:spcAft>
                <a:spcPts val="0"/>
              </a:spcAft>
              <a:buNone/>
            </a:pPr>
            <a:endParaRPr/>
          </a:p>
          <a:p>
            <a:pPr lvl="0" rtl="0">
              <a:lnSpc>
                <a:spcPct val="100000"/>
              </a:lnSpc>
              <a:spcBef>
                <a:spcPts val="0"/>
              </a:spcBef>
              <a:spcAft>
                <a:spcPts val="0"/>
              </a:spcAft>
              <a:buNone/>
            </a:pPr>
            <a:endParaRPr/>
          </a:p>
          <a:p>
            <a:pPr rtl="0">
              <a:lnSpc>
                <a:spcPct val="100000"/>
              </a:lnSpc>
              <a:spcBef>
                <a:spcPts val="0"/>
              </a:spcBef>
              <a:spcAft>
                <a:spcPts val="0"/>
              </a:spcAft>
              <a:buNone/>
            </a:pPr>
            <a:r>
              <a:rPr lang="en" u="sng">
                <a:solidFill>
                  <a:schemeClr val="hlink"/>
                </a:solidFill>
                <a:hlinkClick r:id="rId3"/>
              </a:rPr>
              <a:t>http://www.history.com/topics/dust-bowl/videos/black-blizzard?m=528e394da93ae&amp;s=undefined&amp;f=1&amp;free=false</a:t>
            </a:r>
          </a:p>
          <a:p>
            <a:pPr rtl="0">
              <a:lnSpc>
                <a:spcPct val="100000"/>
              </a:lnSpc>
              <a:spcBef>
                <a:spcPts val="0"/>
              </a:spcBef>
              <a:spcAft>
                <a:spcPts val="0"/>
              </a:spcAft>
              <a:buNone/>
            </a:pPr>
            <a:endParaRPr/>
          </a:p>
          <a:p>
            <a:pPr rtl="0">
              <a:lnSpc>
                <a:spcPct val="100000"/>
              </a:lnSpc>
              <a:spcBef>
                <a:spcPts val="0"/>
              </a:spcBef>
              <a:spcAft>
                <a:spcPts val="0"/>
              </a:spcAft>
              <a:buNone/>
            </a:pPr>
            <a:r>
              <a:rPr lang="en" u="sng">
                <a:solidFill>
                  <a:schemeClr val="hlink"/>
                </a:solidFill>
                <a:hlinkClick r:id="rId4"/>
              </a:rPr>
              <a:t>http://www.history.com/topics/dust-bowl</a:t>
            </a:r>
          </a:p>
          <a:p>
            <a:pPr lvl="0" rtl="0">
              <a:lnSpc>
                <a:spcPct val="100000"/>
              </a:lnSpc>
              <a:spcBef>
                <a:spcPts val="0"/>
              </a:spcBef>
              <a:spcAft>
                <a:spcPts val="0"/>
              </a:spcAft>
              <a:buNone/>
            </a:pPr>
            <a:endParaRPr/>
          </a:p>
          <a:p>
            <a:pPr lvl="0">
              <a:lnSpc>
                <a:spcPct val="100000"/>
              </a:lnSpc>
              <a:spcBef>
                <a:spcPts val="0"/>
              </a:spcBef>
              <a:spcAft>
                <a:spcPts val="0"/>
              </a:spcAft>
              <a:buClr>
                <a:schemeClr val="dk1"/>
              </a:buClr>
              <a:buFont typeface="Arial"/>
              <a:buNone/>
            </a:pP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Do Now- 11/13</a:t>
            </a:r>
          </a:p>
        </p:txBody>
      </p:sp>
      <p:sp>
        <p:nvSpPr>
          <p:cNvPr id="93" name="Shape 9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sz="2400"/>
              <a:t>What problems led the United States into the Great Depression?</a:t>
            </a:r>
          </a:p>
          <a:p>
            <a:pPr>
              <a:spcBef>
                <a:spcPts val="0"/>
              </a:spcBef>
              <a:buNone/>
            </a:pPr>
            <a:r>
              <a:rPr lang="en" sz="2400"/>
              <a:t>How did civilians and the government respond to the harsh conditions of the 1930s?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865450" y="229950"/>
            <a:ext cx="8520599" cy="496199"/>
          </a:xfrm>
          <a:prstGeom prst="rect">
            <a:avLst/>
          </a:prstGeom>
        </p:spPr>
        <p:txBody>
          <a:bodyPr lIns="91425" tIns="91425" rIns="91425" bIns="91425" anchor="t" anchorCtr="0">
            <a:noAutofit/>
          </a:bodyPr>
          <a:lstStyle/>
          <a:p>
            <a:pPr>
              <a:spcBef>
                <a:spcPts val="0"/>
              </a:spcBef>
              <a:buNone/>
            </a:pPr>
            <a:r>
              <a:rPr lang="en" sz="2400"/>
              <a:t>Reading Questions</a:t>
            </a:r>
          </a:p>
        </p:txBody>
      </p:sp>
      <p:sp>
        <p:nvSpPr>
          <p:cNvPr id="99" name="Shape 99"/>
          <p:cNvSpPr txBox="1">
            <a:spLocks noGrp="1"/>
          </p:cNvSpPr>
          <p:nvPr>
            <p:ph type="body" idx="1"/>
          </p:nvPr>
        </p:nvSpPr>
        <p:spPr>
          <a:xfrm>
            <a:off x="4232900" y="738225"/>
            <a:ext cx="4674299" cy="3416400"/>
          </a:xfrm>
          <a:prstGeom prst="rect">
            <a:avLst/>
          </a:prstGeom>
        </p:spPr>
        <p:txBody>
          <a:bodyPr lIns="91425" tIns="91425" rIns="91425" bIns="91425" anchor="t" anchorCtr="0">
            <a:noAutofit/>
          </a:bodyPr>
          <a:lstStyle/>
          <a:p>
            <a:pPr marL="457200" lvl="0" indent="-228600" rtl="0">
              <a:spcBef>
                <a:spcPts val="0"/>
              </a:spcBef>
              <a:buAutoNum type="arabicPeriod"/>
            </a:pPr>
            <a:r>
              <a:rPr lang="en"/>
              <a:t>In what year were stock prices the highest?</a:t>
            </a:r>
          </a:p>
          <a:p>
            <a:pPr marL="457200" lvl="0" indent="-228600" rtl="0">
              <a:spcBef>
                <a:spcPts val="0"/>
              </a:spcBef>
              <a:buAutoNum type="arabicPeriod"/>
            </a:pPr>
            <a:r>
              <a:rPr lang="en"/>
              <a:t>In what year were prices the lowest?</a:t>
            </a:r>
          </a:p>
          <a:p>
            <a:pPr marL="457200" lvl="0" indent="-228600" rtl="0">
              <a:spcBef>
                <a:spcPts val="0"/>
              </a:spcBef>
              <a:buAutoNum type="arabicPeriod"/>
            </a:pPr>
            <a:r>
              <a:rPr lang="en"/>
              <a:t>Why do you think that this table shows the years from 1926 to 1938?</a:t>
            </a:r>
          </a:p>
          <a:p>
            <a:pPr marL="457200" lvl="0" indent="-228600" rtl="0">
              <a:spcBef>
                <a:spcPts val="0"/>
              </a:spcBef>
              <a:buAutoNum type="arabicPeriod"/>
            </a:pPr>
            <a:r>
              <a:rPr lang="en"/>
              <a:t>How does the stock market crash appear on the graph?</a:t>
            </a:r>
          </a:p>
          <a:p>
            <a:pPr marL="457200" lvl="0" indent="-228600" rtl="0">
              <a:spcBef>
                <a:spcPts val="0"/>
              </a:spcBef>
              <a:buAutoNum type="arabicPeriod"/>
            </a:pPr>
            <a:r>
              <a:rPr lang="en"/>
              <a:t>What was the effect of the stock market crash shown on the graph?</a:t>
            </a:r>
          </a:p>
          <a:p>
            <a:pPr lvl="0" rtl="0">
              <a:spcBef>
                <a:spcPts val="0"/>
              </a:spcBef>
              <a:buClr>
                <a:schemeClr val="dk1"/>
              </a:buClr>
              <a:buFont typeface="Arial"/>
              <a:buNone/>
            </a:pPr>
            <a:endParaRPr/>
          </a:p>
          <a:p>
            <a:pPr>
              <a:spcBef>
                <a:spcPts val="0"/>
              </a:spcBef>
              <a:buNone/>
            </a:pPr>
            <a:endParaRPr/>
          </a:p>
        </p:txBody>
      </p:sp>
      <p:sp>
        <p:nvSpPr>
          <p:cNvPr id="100" name="Shape 100"/>
          <p:cNvSpPr txBox="1"/>
          <p:nvPr/>
        </p:nvSpPr>
        <p:spPr>
          <a:xfrm>
            <a:off x="311700" y="738225"/>
            <a:ext cx="3921300" cy="42480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dk2"/>
              </a:buClr>
              <a:buSzPct val="100000"/>
              <a:buAutoNum type="arabicPeriod"/>
            </a:pPr>
            <a:r>
              <a:rPr lang="en" sz="1800">
                <a:solidFill>
                  <a:schemeClr val="dk2"/>
                </a:solidFill>
              </a:rPr>
              <a:t>What was the Stock Market Crash of 1929</a:t>
            </a:r>
          </a:p>
          <a:p>
            <a:pPr lvl="0" rtl="0">
              <a:lnSpc>
                <a:spcPct val="115000"/>
              </a:lnSpc>
              <a:spcBef>
                <a:spcPts val="0"/>
              </a:spcBef>
              <a:spcAft>
                <a:spcPts val="1600"/>
              </a:spcAft>
              <a:buNone/>
            </a:pPr>
            <a:r>
              <a:rPr lang="en" sz="1800">
                <a:solidFill>
                  <a:schemeClr val="dk2"/>
                </a:solidFill>
              </a:rPr>
              <a:t> </a:t>
            </a:r>
          </a:p>
          <a:p>
            <a:pPr marL="457200" lvl="0" indent="-342900" rtl="0">
              <a:lnSpc>
                <a:spcPct val="115000"/>
              </a:lnSpc>
              <a:spcBef>
                <a:spcPts val="0"/>
              </a:spcBef>
              <a:spcAft>
                <a:spcPts val="1600"/>
              </a:spcAft>
              <a:buClr>
                <a:schemeClr val="dk2"/>
              </a:buClr>
              <a:buSzPct val="100000"/>
              <a:buAutoNum type="arabicPeriod"/>
            </a:pPr>
            <a:r>
              <a:rPr lang="en" sz="1800">
                <a:solidFill>
                  <a:schemeClr val="dk2"/>
                </a:solidFill>
              </a:rPr>
              <a:t>What were some of the events that led up to the stock market crash?</a:t>
            </a:r>
          </a:p>
          <a:p>
            <a:pPr lvl="0" rtl="0">
              <a:lnSpc>
                <a:spcPct val="115000"/>
              </a:lnSpc>
              <a:spcBef>
                <a:spcPts val="0"/>
              </a:spcBef>
              <a:spcAft>
                <a:spcPts val="1600"/>
              </a:spcAft>
              <a:buNone/>
            </a:pPr>
            <a:endParaRPr sz="1800">
              <a:solidFill>
                <a:schemeClr val="dk2"/>
              </a:solidFill>
            </a:endParaRPr>
          </a:p>
          <a:p>
            <a:pPr marL="457200" lvl="0" indent="-342900" rtl="0">
              <a:lnSpc>
                <a:spcPct val="115000"/>
              </a:lnSpc>
              <a:spcBef>
                <a:spcPts val="0"/>
              </a:spcBef>
              <a:spcAft>
                <a:spcPts val="1600"/>
              </a:spcAft>
              <a:buClr>
                <a:schemeClr val="dk2"/>
              </a:buClr>
              <a:buSzPct val="100000"/>
              <a:buAutoNum type="arabicPeriod"/>
            </a:pPr>
            <a:r>
              <a:rPr lang="en" sz="1800">
                <a:solidFill>
                  <a:schemeClr val="dk2"/>
                </a:solidFill>
              </a:rPr>
              <a:t>What happened after the stock market crash?</a:t>
            </a:r>
          </a:p>
          <a:p>
            <a:pPr>
              <a:spcBef>
                <a:spcPts val="0"/>
              </a:spcBef>
              <a:buNone/>
            </a:pPr>
            <a:endParaRPr/>
          </a:p>
        </p:txBody>
      </p:sp>
      <p:sp>
        <p:nvSpPr>
          <p:cNvPr id="101" name="Shape 101"/>
          <p:cNvSpPr txBox="1"/>
          <p:nvPr/>
        </p:nvSpPr>
        <p:spPr>
          <a:xfrm>
            <a:off x="5046675" y="229950"/>
            <a:ext cx="3122399" cy="496199"/>
          </a:xfrm>
          <a:prstGeom prst="rect">
            <a:avLst/>
          </a:prstGeom>
          <a:noFill/>
          <a:ln>
            <a:noFill/>
          </a:ln>
        </p:spPr>
        <p:txBody>
          <a:bodyPr lIns="91425" tIns="91425" rIns="91425" bIns="91425" anchor="t" anchorCtr="0">
            <a:noAutofit/>
          </a:bodyPr>
          <a:lstStyle/>
          <a:p>
            <a:pPr>
              <a:spcBef>
                <a:spcPts val="0"/>
              </a:spcBef>
              <a:buNone/>
            </a:pPr>
            <a:r>
              <a:rPr lang="en" sz="2400"/>
              <a:t>Graph Questions</a:t>
            </a:r>
          </a:p>
        </p:txBody>
      </p:sp>
      <p:pic>
        <p:nvPicPr>
          <p:cNvPr id="102" name="Shape 102"/>
          <p:cNvPicPr preferRelativeResize="0"/>
          <p:nvPr/>
        </p:nvPicPr>
        <p:blipFill>
          <a:blip r:embed="rId3">
            <a:alphaModFix/>
          </a:blip>
          <a:stretch>
            <a:fillRect/>
          </a:stretch>
        </p:blipFill>
        <p:spPr>
          <a:xfrm>
            <a:off x="4609400" y="3621826"/>
            <a:ext cx="3921299" cy="1907298"/>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204400"/>
            <a:ext cx="8520599" cy="572699"/>
          </a:xfrm>
          <a:prstGeom prst="rect">
            <a:avLst/>
          </a:prstGeom>
        </p:spPr>
        <p:txBody>
          <a:bodyPr lIns="91425" tIns="91425" rIns="91425" bIns="91425" anchor="t" anchorCtr="0">
            <a:noAutofit/>
          </a:bodyPr>
          <a:lstStyle/>
          <a:p>
            <a:pPr>
              <a:spcBef>
                <a:spcPts val="0"/>
              </a:spcBef>
              <a:buNone/>
            </a:pPr>
            <a:r>
              <a:rPr lang="en"/>
              <a:t>Picture Analysis</a:t>
            </a:r>
          </a:p>
        </p:txBody>
      </p:sp>
      <p:sp>
        <p:nvSpPr>
          <p:cNvPr id="108" name="Shape 108"/>
          <p:cNvSpPr txBox="1">
            <a:spLocks noGrp="1"/>
          </p:cNvSpPr>
          <p:nvPr>
            <p:ph type="body" idx="1"/>
          </p:nvPr>
        </p:nvSpPr>
        <p:spPr>
          <a:xfrm>
            <a:off x="258225" y="863550"/>
            <a:ext cx="8520599" cy="3416400"/>
          </a:xfrm>
          <a:prstGeom prst="rect">
            <a:avLst/>
          </a:prstGeom>
        </p:spPr>
        <p:txBody>
          <a:bodyPr lIns="91425" tIns="91425" rIns="91425" bIns="91425" anchor="t" anchorCtr="0">
            <a:noAutofit/>
          </a:bodyPr>
          <a:lstStyle/>
          <a:p>
            <a:pPr rtl="0">
              <a:spcBef>
                <a:spcPts val="0"/>
              </a:spcBef>
              <a:buNone/>
            </a:pPr>
            <a:r>
              <a:rPr lang="en"/>
              <a:t>In your small group, analyze each of the images from the Great Depression and Dust Bowl. Each group member must fill out their own analysis pages. When you have looked through all of the images and completed the worksheet, answer the following questions on the back:</a:t>
            </a:r>
          </a:p>
          <a:p>
            <a:pPr marL="457200" lvl="0" indent="-228600" rtl="0">
              <a:spcBef>
                <a:spcPts val="0"/>
              </a:spcBef>
              <a:buAutoNum type="arabicPeriod"/>
            </a:pPr>
            <a:r>
              <a:rPr lang="en"/>
              <a:t>What is the overall mood of these images?</a:t>
            </a:r>
          </a:p>
          <a:p>
            <a:pPr marL="457200" lvl="0" indent="-228600" rtl="0">
              <a:spcBef>
                <a:spcPts val="0"/>
              </a:spcBef>
              <a:buAutoNum type="arabicPeriod"/>
            </a:pPr>
            <a:r>
              <a:rPr lang="en"/>
              <a:t>How do the images represent various groups of people (age, race, gender, occupation)? How might life have been different for members of each group?</a:t>
            </a:r>
          </a:p>
          <a:p>
            <a:pPr marL="457200" lvl="0" indent="-228600" rtl="0">
              <a:spcBef>
                <a:spcPts val="0"/>
              </a:spcBef>
              <a:buAutoNum type="arabicPeriod"/>
            </a:pPr>
            <a:r>
              <a:rPr lang="en"/>
              <a:t>Which image is the most impactful on you? Why?</a:t>
            </a:r>
          </a:p>
          <a:p>
            <a:pPr marL="457200" lvl="0" indent="-228600">
              <a:spcBef>
                <a:spcPts val="0"/>
              </a:spcBef>
              <a:buAutoNum type="arabicPeriod"/>
            </a:pPr>
            <a:r>
              <a:rPr lang="en"/>
              <a:t>In what ways do you think you would have personally coped with the conditions of the 1930s if you were living then?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p:cNvPicPr preferRelativeResize="0"/>
          <p:nvPr/>
        </p:nvPicPr>
        <p:blipFill>
          <a:blip r:embed="rId3">
            <a:alphaModFix/>
          </a:blip>
          <a:stretch>
            <a:fillRect/>
          </a:stretch>
        </p:blipFill>
        <p:spPr>
          <a:xfrm>
            <a:off x="1143000" y="0"/>
            <a:ext cx="6857999" cy="51434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636</Words>
  <Application>Microsoft Office PowerPoint</Application>
  <PresentationFormat>On-screen Show (16:9)</PresentationFormat>
  <Paragraphs>78</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Questrial</vt:lpstr>
      <vt:lpstr>Times New Roman</vt:lpstr>
      <vt:lpstr>Arial</vt:lpstr>
      <vt:lpstr>simple-light-2</vt:lpstr>
      <vt:lpstr>Do Now- 11/12</vt:lpstr>
      <vt:lpstr>Let’s Review...</vt:lpstr>
      <vt:lpstr>The 1930s</vt:lpstr>
      <vt:lpstr>Video Questions- The Great Depression</vt:lpstr>
      <vt:lpstr>Video Questions- The Dust Bowl</vt:lpstr>
      <vt:lpstr>Do Now- 11/13</vt:lpstr>
      <vt:lpstr>Reading Questions</vt:lpstr>
      <vt:lpstr>Picture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Now- 11/16</vt:lpstr>
      <vt:lpstr>Goals- 11/16/15</vt:lpstr>
      <vt:lpstr>Agenda 11/16/15</vt:lpstr>
      <vt:lpstr>Do Now</vt:lpstr>
      <vt:lpstr>Do Now- 11/17</vt:lpstr>
      <vt:lpstr>Unit 4 Test- Written Response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Now- 11/12</dc:title>
  <dc:creator>Bischoff, Michael J.</dc:creator>
  <cp:lastModifiedBy>Bischoff, Michael J.</cp:lastModifiedBy>
  <cp:revision>1</cp:revision>
  <dcterms:modified xsi:type="dcterms:W3CDTF">2015-12-01T14:09:04Z</dcterms:modified>
</cp:coreProperties>
</file>