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12192000" cy="6858000"/>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D17D6C6-B1F6-4BC6-A784-0A5D865B28E8}">
  <a:tblStyle styleId="{FD17D6C6-B1F6-4BC6-A784-0A5D865B28E8}"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 styleId="{9F442357-DA70-47EB-B779-16C8CE6DDEBC}" styleName="Table_1">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 styleId="{4921DC3B-ACC7-4A2F-994F-0F7087D1494F}" styleName="Table_2">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 styleId="{5AED84A1-E9F8-4431-ACA2-C673316CA967}" styleName="Table_3">
    <a:wholeTbl>
      <a:tcTxStyle b="off" i="off">
        <a:font>
          <a:latin typeface="Calibri"/>
          <a:ea typeface="Calibri"/>
          <a:cs typeface="Calibri"/>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4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86556803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99281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319895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1524000" y="1122362"/>
            <a:ext cx="9144000" cy="2387600"/>
          </a:xfrm>
          <a:prstGeom prst="rect">
            <a:avLst/>
          </a:prstGeom>
          <a:noFill/>
          <a:ln>
            <a:noFill/>
          </a:ln>
        </p:spPr>
        <p:txBody>
          <a:bodyPr lIns="91425" tIns="91425" rIns="91425" bIns="91425" anchor="b" anchorCtr="0"/>
          <a:lstStyle>
            <a:lvl1pPr marL="0" marR="0" indent="0" algn="ctr" rtl="0">
              <a:lnSpc>
                <a:spcPct val="90000"/>
              </a:lnSpc>
              <a:spcBef>
                <a:spcPts val="0"/>
              </a:spcBef>
              <a:buClr>
                <a:schemeClr val="dk1"/>
              </a:buClr>
              <a:buFont typeface="Calibri"/>
              <a:buNone/>
              <a:defRPr sz="60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2" name="Shape 12"/>
          <p:cNvSpPr txBox="1">
            <a:spLocks noGrp="1"/>
          </p:cNvSpPr>
          <p:nvPr>
            <p:ph type="subTitle" idx="1"/>
          </p:nvPr>
        </p:nvSpPr>
        <p:spPr>
          <a:xfrm>
            <a:off x="1524000" y="3602037"/>
            <a:ext cx="9144000" cy="1655761"/>
          </a:xfrm>
          <a:prstGeom prst="rect">
            <a:avLst/>
          </a:prstGeom>
          <a:noFill/>
          <a:ln>
            <a:noFill/>
          </a:ln>
        </p:spPr>
        <p:txBody>
          <a:bodyPr lIns="91425" tIns="91425" rIns="91425" bIns="91425" anchor="t" anchorCtr="0"/>
          <a:lstStyle>
            <a:lvl1pPr marL="0" marR="0" indent="0" algn="ctr" rtl="0">
              <a:lnSpc>
                <a:spcPct val="90000"/>
              </a:lnSpc>
              <a:spcBef>
                <a:spcPts val="1000"/>
              </a:spcBef>
              <a:buClr>
                <a:schemeClr val="dk1"/>
              </a:buClr>
              <a:buFont typeface="Arial"/>
              <a:buNone/>
              <a:defRPr sz="2400" b="0" i="0" u="none" strike="noStrike" cap="none" baseline="0">
                <a:solidFill>
                  <a:schemeClr val="dk1"/>
                </a:solidFill>
                <a:latin typeface="Calibri"/>
                <a:ea typeface="Calibri"/>
                <a:cs typeface="Calibri"/>
                <a:sym typeface="Calibri"/>
              </a:defRPr>
            </a:lvl1pPr>
            <a:lvl2pPr marL="457200" marR="0" indent="0" algn="ctr" rtl="0">
              <a:lnSpc>
                <a:spcPct val="90000"/>
              </a:lnSpc>
              <a:spcBef>
                <a:spcPts val="500"/>
              </a:spcBef>
              <a:buClr>
                <a:schemeClr val="dk1"/>
              </a:buClr>
              <a:buFont typeface="Arial"/>
              <a:buNone/>
              <a:defRPr sz="2000" b="0" i="0" u="none" strike="noStrike" cap="none" baseline="0">
                <a:solidFill>
                  <a:schemeClr val="dk1"/>
                </a:solidFill>
                <a:latin typeface="Calibri"/>
                <a:ea typeface="Calibri"/>
                <a:cs typeface="Calibri"/>
                <a:sym typeface="Calibri"/>
              </a:defRPr>
            </a:lvl2pPr>
            <a:lvl3pPr marL="914400" marR="0" indent="0" algn="ctr" rtl="0">
              <a:lnSpc>
                <a:spcPct val="90000"/>
              </a:lnSpc>
              <a:spcBef>
                <a:spcPts val="500"/>
              </a:spcBef>
              <a:buClr>
                <a:schemeClr val="dk1"/>
              </a:buClr>
              <a:buFont typeface="Arial"/>
              <a:buNone/>
              <a:defRPr sz="1800" b="0" i="0" u="none" strike="noStrike" cap="none" baseline="0">
                <a:solidFill>
                  <a:schemeClr val="dk1"/>
                </a:solidFill>
                <a:latin typeface="Calibri"/>
                <a:ea typeface="Calibri"/>
                <a:cs typeface="Calibri"/>
                <a:sym typeface="Calibri"/>
              </a:defRPr>
            </a:lvl3pPr>
            <a:lvl4pPr marL="1371600" marR="0" indent="0" algn="ctr" rtl="0">
              <a:lnSpc>
                <a:spcPct val="90000"/>
              </a:lnSpc>
              <a:spcBef>
                <a:spcPts val="500"/>
              </a:spcBef>
              <a:buClr>
                <a:schemeClr val="dk1"/>
              </a:buClr>
              <a:buFont typeface="Arial"/>
              <a:buNone/>
              <a:defRPr sz="1600" b="0" i="0" u="none" strike="noStrike" cap="none" baseline="0">
                <a:solidFill>
                  <a:schemeClr val="dk1"/>
                </a:solidFill>
                <a:latin typeface="Calibri"/>
                <a:ea typeface="Calibri"/>
                <a:cs typeface="Calibri"/>
                <a:sym typeface="Calibri"/>
              </a:defRPr>
            </a:lvl4pPr>
            <a:lvl5pPr marL="1828800" marR="0" indent="0" algn="ctr" rtl="0">
              <a:lnSpc>
                <a:spcPct val="90000"/>
              </a:lnSpc>
              <a:spcBef>
                <a:spcPts val="500"/>
              </a:spcBef>
              <a:buClr>
                <a:schemeClr val="dk1"/>
              </a:buClr>
              <a:buFont typeface="Arial"/>
              <a:buNone/>
              <a:defRPr sz="1600" b="0" i="0" u="none" strike="noStrike" cap="none" baseline="0">
                <a:solidFill>
                  <a:schemeClr val="dk1"/>
                </a:solidFill>
                <a:latin typeface="Calibri"/>
                <a:ea typeface="Calibri"/>
                <a:cs typeface="Calibri"/>
                <a:sym typeface="Calibri"/>
              </a:defRPr>
            </a:lvl5pPr>
            <a:lvl6pPr marL="2286000" marR="0" indent="0" algn="ctr" rtl="0">
              <a:lnSpc>
                <a:spcPct val="90000"/>
              </a:lnSpc>
              <a:spcBef>
                <a:spcPts val="500"/>
              </a:spcBef>
              <a:buClr>
                <a:schemeClr val="dk1"/>
              </a:buClr>
              <a:buFont typeface="Arial"/>
              <a:buNone/>
              <a:defRPr sz="1600" b="0" i="0" u="none" strike="noStrike" cap="none" baseline="0">
                <a:solidFill>
                  <a:schemeClr val="dk1"/>
                </a:solidFill>
                <a:latin typeface="Calibri"/>
                <a:ea typeface="Calibri"/>
                <a:cs typeface="Calibri"/>
                <a:sym typeface="Calibri"/>
              </a:defRPr>
            </a:lvl6pPr>
            <a:lvl7pPr marL="2743200" marR="0" indent="0" algn="ctr" rtl="0">
              <a:lnSpc>
                <a:spcPct val="90000"/>
              </a:lnSpc>
              <a:spcBef>
                <a:spcPts val="500"/>
              </a:spcBef>
              <a:buClr>
                <a:schemeClr val="dk1"/>
              </a:buClr>
              <a:buFont typeface="Arial"/>
              <a:buNone/>
              <a:defRPr sz="1600" b="0" i="0" u="none" strike="noStrike" cap="none" baseline="0">
                <a:solidFill>
                  <a:schemeClr val="dk1"/>
                </a:solidFill>
                <a:latin typeface="Calibri"/>
                <a:ea typeface="Calibri"/>
                <a:cs typeface="Calibri"/>
                <a:sym typeface="Calibri"/>
              </a:defRPr>
            </a:lvl7pPr>
            <a:lvl8pPr marL="3200400" marR="0" indent="0" algn="ctr" rtl="0">
              <a:lnSpc>
                <a:spcPct val="90000"/>
              </a:lnSpc>
              <a:spcBef>
                <a:spcPts val="500"/>
              </a:spcBef>
              <a:buClr>
                <a:schemeClr val="dk1"/>
              </a:buClr>
              <a:buFont typeface="Arial"/>
              <a:buNone/>
              <a:defRPr sz="1600" b="0" i="0" u="none" strike="noStrike" cap="none" baseline="0">
                <a:solidFill>
                  <a:schemeClr val="dk1"/>
                </a:solidFill>
                <a:latin typeface="Calibri"/>
                <a:ea typeface="Calibri"/>
                <a:cs typeface="Calibri"/>
                <a:sym typeface="Calibri"/>
              </a:defRPr>
            </a:lvl8pPr>
            <a:lvl9pPr marL="3657600" marR="0" indent="0" algn="ctr" rtl="0">
              <a:lnSpc>
                <a:spcPct val="90000"/>
              </a:lnSpc>
              <a:spcBef>
                <a:spcPts val="500"/>
              </a:spcBef>
              <a:buClr>
                <a:schemeClr val="dk1"/>
              </a:buClr>
              <a:buFont typeface="Arial"/>
              <a:buNone/>
              <a:defRPr sz="1600" b="0" i="0" u="none" strike="noStrike" cap="none" baseline="0">
                <a:solidFill>
                  <a:schemeClr val="dk1"/>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Arial"/>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Arial"/>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Arial"/>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Arial"/>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Arial"/>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Arial"/>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rtl="0">
              <a:spcBef>
                <a:spcPts val="0"/>
              </a:spcBef>
              <a:defRPr sz="60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indent="0" rtl="0">
              <a:spcBef>
                <a:spcPts val="0"/>
              </a:spcBef>
              <a:buClr>
                <a:srgbClr val="888888"/>
              </a:buClr>
              <a:buFont typeface="Calibri"/>
              <a:buNone/>
              <a:defRPr sz="2400">
                <a:solidFill>
                  <a:srgbClr val="888888"/>
                </a:solidFill>
              </a:defRPr>
            </a:lvl1pPr>
            <a:lvl2pPr marL="457200" indent="0" rtl="0">
              <a:spcBef>
                <a:spcPts val="0"/>
              </a:spcBef>
              <a:buClr>
                <a:srgbClr val="888888"/>
              </a:buClr>
              <a:buFont typeface="Calibri"/>
              <a:buNone/>
              <a:defRPr sz="2000">
                <a:solidFill>
                  <a:srgbClr val="888888"/>
                </a:solidFill>
              </a:defRPr>
            </a:lvl2pPr>
            <a:lvl3pPr marL="914400" indent="0" rtl="0">
              <a:spcBef>
                <a:spcPts val="0"/>
              </a:spcBef>
              <a:buClr>
                <a:srgbClr val="888888"/>
              </a:buClr>
              <a:buFont typeface="Calibri"/>
              <a:buNone/>
              <a:defRPr sz="1800">
                <a:solidFill>
                  <a:srgbClr val="888888"/>
                </a:solidFill>
              </a:defRPr>
            </a:lvl3pPr>
            <a:lvl4pPr marL="1371600" indent="0" rtl="0">
              <a:spcBef>
                <a:spcPts val="0"/>
              </a:spcBef>
              <a:buClr>
                <a:srgbClr val="888888"/>
              </a:buClr>
              <a:buFont typeface="Calibri"/>
              <a:buNone/>
              <a:defRPr sz="1600">
                <a:solidFill>
                  <a:srgbClr val="888888"/>
                </a:solidFill>
              </a:defRPr>
            </a:lvl4pPr>
            <a:lvl5pPr marL="1828800" indent="0" rtl="0">
              <a:spcBef>
                <a:spcPts val="0"/>
              </a:spcBef>
              <a:buClr>
                <a:srgbClr val="888888"/>
              </a:buClr>
              <a:buFont typeface="Calibri"/>
              <a:buNone/>
              <a:defRPr sz="1600">
                <a:solidFill>
                  <a:srgbClr val="888888"/>
                </a:solidFill>
              </a:defRPr>
            </a:lvl5pPr>
            <a:lvl6pPr marL="2286000" indent="0" rtl="0">
              <a:spcBef>
                <a:spcPts val="0"/>
              </a:spcBef>
              <a:buClr>
                <a:srgbClr val="888888"/>
              </a:buClr>
              <a:buFont typeface="Calibri"/>
              <a:buNone/>
              <a:defRPr sz="1600">
                <a:solidFill>
                  <a:srgbClr val="888888"/>
                </a:solidFill>
              </a:defRPr>
            </a:lvl6pPr>
            <a:lvl7pPr marL="2743200" indent="0" rtl="0">
              <a:spcBef>
                <a:spcPts val="0"/>
              </a:spcBef>
              <a:buClr>
                <a:srgbClr val="888888"/>
              </a:buClr>
              <a:buFont typeface="Calibri"/>
              <a:buNone/>
              <a:defRPr sz="1600">
                <a:solidFill>
                  <a:srgbClr val="888888"/>
                </a:solidFill>
              </a:defRPr>
            </a:lvl7pPr>
            <a:lvl8pPr marL="3200400" indent="0" rtl="0">
              <a:spcBef>
                <a:spcPts val="0"/>
              </a:spcBef>
              <a:buClr>
                <a:srgbClr val="888888"/>
              </a:buClr>
              <a:buFont typeface="Calibri"/>
              <a:buNone/>
              <a:defRPr sz="1600">
                <a:solidFill>
                  <a:srgbClr val="888888"/>
                </a:solidFill>
              </a:defRPr>
            </a:lvl8pPr>
            <a:lvl9pPr marL="3657600" indent="0" rtl="0">
              <a:spcBef>
                <a:spcPts val="0"/>
              </a:spcBef>
              <a:buClr>
                <a:srgbClr val="888888"/>
              </a:buClr>
              <a:buFont typeface="Calibri"/>
              <a:buNone/>
              <a:defRPr sz="1600">
                <a:solidFill>
                  <a:srgbClr val="888888"/>
                </a:solidFill>
              </a:defRPr>
            </a:lvl9pPr>
          </a:lstStyle>
          <a:p>
            <a:endParaRPr/>
          </a:p>
        </p:txBody>
      </p:sp>
      <p:sp>
        <p:nvSpPr>
          <p:cNvPr id="25" name="Shape 2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Arial"/>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Arial"/>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9pPr>
          </a:lstStyle>
          <a:p>
            <a:endParaRPr/>
          </a:p>
        </p:txBody>
      </p:sp>
      <p:sp>
        <p:nvSpPr>
          <p:cNvPr id="31" name="Shape 31"/>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Arial"/>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Arial"/>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9pPr>
          </a:lstStyle>
          <a:p>
            <a:endParaRPr/>
          </a:p>
        </p:txBody>
      </p:sp>
      <p:sp>
        <p:nvSpPr>
          <p:cNvPr id="32" name="Shape 3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38" name="Shape 38"/>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Arial"/>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Arial"/>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40" name="Shape 40"/>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sz="2800">
                <a:solidFill>
                  <a:schemeClr val="dk1"/>
                </a:solidFill>
                <a:latin typeface="Calibri"/>
                <a:ea typeface="Calibri"/>
                <a:cs typeface="Calibri"/>
                <a:sym typeface="Calibri"/>
              </a:defRPr>
            </a:lvl1pPr>
            <a:lvl2pPr marL="685800" indent="-76200" algn="l" rtl="0">
              <a:lnSpc>
                <a:spcPct val="90000"/>
              </a:lnSpc>
              <a:spcBef>
                <a:spcPts val="500"/>
              </a:spcBef>
              <a:buClr>
                <a:schemeClr val="dk1"/>
              </a:buClr>
              <a:buFont typeface="Arial"/>
              <a:buChar char="•"/>
              <a:defRPr sz="2400">
                <a:solidFill>
                  <a:schemeClr val="dk1"/>
                </a:solidFill>
                <a:latin typeface="Calibri"/>
                <a:ea typeface="Calibri"/>
                <a:cs typeface="Calibri"/>
                <a:sym typeface="Calibri"/>
              </a:defRPr>
            </a:lvl2pPr>
            <a:lvl3pPr marL="1143000" indent="-101600" algn="l" rtl="0">
              <a:lnSpc>
                <a:spcPct val="90000"/>
              </a:lnSpc>
              <a:spcBef>
                <a:spcPts val="500"/>
              </a:spcBef>
              <a:buClr>
                <a:schemeClr val="dk1"/>
              </a:buClr>
              <a:buFont typeface="Arial"/>
              <a:buChar char="•"/>
              <a:defRPr sz="2000">
                <a:solidFill>
                  <a:schemeClr val="dk1"/>
                </a:solidFill>
                <a:latin typeface="Calibri"/>
                <a:ea typeface="Calibri"/>
                <a:cs typeface="Calibri"/>
                <a:sym typeface="Calibri"/>
              </a:defRPr>
            </a:lvl3pPr>
            <a:lvl4pPr marL="1600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4pPr>
            <a:lvl5pPr marL="20574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5pPr>
            <a:lvl6pPr marL="25146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6pPr>
            <a:lvl7pPr marL="29718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7pPr>
            <a:lvl8pPr marL="34290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8pPr>
            <a:lvl9pPr marL="3886200" indent="-114300" algn="l" rtl="0">
              <a:lnSpc>
                <a:spcPct val="90000"/>
              </a:lnSpc>
              <a:spcBef>
                <a:spcPts val="500"/>
              </a:spcBef>
              <a:buClr>
                <a:schemeClr val="dk1"/>
              </a:buClr>
              <a:buFont typeface="Arial"/>
              <a:buChar char="•"/>
              <a:defRPr sz="1800">
                <a:solidFill>
                  <a:schemeClr val="dk1"/>
                </a:solidFill>
                <a:latin typeface="Calibri"/>
                <a:ea typeface="Calibri"/>
                <a:cs typeface="Calibri"/>
                <a:sym typeface="Calibri"/>
              </a:defRPr>
            </a:lvl9pPr>
          </a:lstStyle>
          <a:p>
            <a:endParaRPr/>
          </a:p>
        </p:txBody>
      </p:sp>
      <p:sp>
        <p:nvSpPr>
          <p:cNvPr id="41" name="Shape 4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rtl="0">
              <a:spcBef>
                <a:spcPts val="0"/>
              </a:spcBef>
              <a:defRPr sz="32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56" name="Shape 56"/>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indent="0" rtl="0">
              <a:spcBef>
                <a:spcPts val="0"/>
              </a:spcBef>
              <a:buFont typeface="Calibri"/>
              <a:buNone/>
              <a:defRPr sz="1600"/>
            </a:lvl1pPr>
            <a:lvl2pPr marL="457200" indent="0" rtl="0">
              <a:spcBef>
                <a:spcPts val="0"/>
              </a:spcBef>
              <a:buFont typeface="Calibri"/>
              <a:buNone/>
              <a:defRPr sz="1400"/>
            </a:lvl2pPr>
            <a:lvl3pPr marL="914400" indent="0" rtl="0">
              <a:spcBef>
                <a:spcPts val="0"/>
              </a:spcBef>
              <a:buFont typeface="Calibri"/>
              <a:buNone/>
              <a:defRPr sz="1200"/>
            </a:lvl3pPr>
            <a:lvl4pPr marL="1371600" indent="0" rtl="0">
              <a:spcBef>
                <a:spcPts val="0"/>
              </a:spcBef>
              <a:buFont typeface="Calibri"/>
              <a:buNone/>
              <a:defRPr sz="1000"/>
            </a:lvl4pPr>
            <a:lvl5pPr marL="1828800" indent="0" rtl="0">
              <a:spcBef>
                <a:spcPts val="0"/>
              </a:spcBef>
              <a:buFont typeface="Calibri"/>
              <a:buNone/>
              <a:defRPr sz="1000"/>
            </a:lvl5pPr>
            <a:lvl6pPr marL="2286000" indent="0" rtl="0">
              <a:spcBef>
                <a:spcPts val="0"/>
              </a:spcBef>
              <a:buFont typeface="Calibri"/>
              <a:buNone/>
              <a:defRPr sz="1000"/>
            </a:lvl6pPr>
            <a:lvl7pPr marL="2743200" indent="0" rtl="0">
              <a:spcBef>
                <a:spcPts val="0"/>
              </a:spcBef>
              <a:buFont typeface="Calibri"/>
              <a:buNone/>
              <a:defRPr sz="1000"/>
            </a:lvl7pPr>
            <a:lvl8pPr marL="3200400" indent="0" rtl="0">
              <a:spcBef>
                <a:spcPts val="0"/>
              </a:spcBef>
              <a:buFont typeface="Calibri"/>
              <a:buNone/>
              <a:defRPr sz="1000"/>
            </a:lvl8pPr>
            <a:lvl9pPr marL="3657600" indent="0" rtl="0">
              <a:spcBef>
                <a:spcPts val="0"/>
              </a:spcBef>
              <a:buFont typeface="Calibri"/>
              <a:buNone/>
              <a:defRPr sz="1000"/>
            </a:lvl9pPr>
          </a:lstStyle>
          <a:p>
            <a:endParaRPr/>
          </a:p>
        </p:txBody>
      </p:sp>
      <p:sp>
        <p:nvSpPr>
          <p:cNvPr id="57" name="Shape 5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rtl="0">
              <a:spcBef>
                <a:spcPts val="0"/>
              </a:spcBef>
              <a:defRPr sz="32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a:spLocks noGrp="1"/>
          </p:cNvSpPr>
          <p:nvPr>
            <p:ph type="pic" idx="2"/>
          </p:nvPr>
        </p:nvSpPr>
        <p:spPr>
          <a:xfrm>
            <a:off x="5183187" y="987425"/>
            <a:ext cx="6172199" cy="4873624"/>
          </a:xfrm>
          <a:prstGeom prst="rect">
            <a:avLst/>
          </a:prstGeom>
          <a:noFill/>
          <a:ln>
            <a:noFill/>
          </a:ln>
        </p:spPr>
        <p:txBody>
          <a:bodyPr lIns="91425" tIns="91425" rIns="91425" bIns="91425" anchor="ctr" anchorCtr="0"/>
          <a:lstStyle>
            <a:lvl1pPr marL="0" marR="0" indent="0" algn="l" rtl="0">
              <a:spcBef>
                <a:spcPts val="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spcBef>
                <a:spcPts val="0"/>
              </a:spcBef>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spcBef>
                <a:spcPts val="0"/>
              </a:spcBef>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indent="0" rtl="0">
              <a:spcBef>
                <a:spcPts val="0"/>
              </a:spcBef>
              <a:buFont typeface="Calibri"/>
              <a:buNone/>
              <a:defRPr sz="1600"/>
            </a:lvl1pPr>
            <a:lvl2pPr marL="457200" indent="0" rtl="0">
              <a:spcBef>
                <a:spcPts val="0"/>
              </a:spcBef>
              <a:buFont typeface="Calibri"/>
              <a:buNone/>
              <a:defRPr sz="1400"/>
            </a:lvl2pPr>
            <a:lvl3pPr marL="914400" indent="0" rtl="0">
              <a:spcBef>
                <a:spcPts val="0"/>
              </a:spcBef>
              <a:buFont typeface="Calibri"/>
              <a:buNone/>
              <a:defRPr sz="1200"/>
            </a:lvl3pPr>
            <a:lvl4pPr marL="1371600" indent="0" rtl="0">
              <a:spcBef>
                <a:spcPts val="0"/>
              </a:spcBef>
              <a:buFont typeface="Calibri"/>
              <a:buNone/>
              <a:defRPr sz="1000"/>
            </a:lvl4pPr>
            <a:lvl5pPr marL="1828800" indent="0" rtl="0">
              <a:spcBef>
                <a:spcPts val="0"/>
              </a:spcBef>
              <a:buFont typeface="Calibri"/>
              <a:buNone/>
              <a:defRPr sz="1000"/>
            </a:lvl5pPr>
            <a:lvl6pPr marL="2286000" indent="0" rtl="0">
              <a:spcBef>
                <a:spcPts val="0"/>
              </a:spcBef>
              <a:buFont typeface="Calibri"/>
              <a:buNone/>
              <a:defRPr sz="1000"/>
            </a:lvl6pPr>
            <a:lvl7pPr marL="2743200" indent="0" rtl="0">
              <a:spcBef>
                <a:spcPts val="0"/>
              </a:spcBef>
              <a:buFont typeface="Calibri"/>
              <a:buNone/>
              <a:defRPr sz="1000"/>
            </a:lvl7pPr>
            <a:lvl8pPr marL="3200400" indent="0" rtl="0">
              <a:spcBef>
                <a:spcPts val="0"/>
              </a:spcBef>
              <a:buFont typeface="Calibri"/>
              <a:buNone/>
              <a:defRPr sz="1000"/>
            </a:lvl8pPr>
            <a:lvl9pPr marL="3657600" indent="0" rtl="0">
              <a:spcBef>
                <a:spcPts val="0"/>
              </a:spcBef>
              <a:buFont typeface="Calibri"/>
              <a:buNone/>
              <a:defRPr sz="1000"/>
            </a:lvl9pPr>
          </a:lstStyle>
          <a:p>
            <a:endParaRPr/>
          </a:p>
        </p:txBody>
      </p:sp>
      <p:sp>
        <p:nvSpPr>
          <p:cNvPr id="64" name="Shape 64"/>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indent="0" algn="l" rtl="0">
              <a:lnSpc>
                <a:spcPct val="90000"/>
              </a:lnSpc>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indent="-50800" algn="l" rtl="0">
              <a:lnSpc>
                <a:spcPct val="90000"/>
              </a:lnSpc>
              <a:spcBef>
                <a:spcPts val="1000"/>
              </a:spcBef>
              <a:buClr>
                <a:schemeClr val="dk1"/>
              </a:buClr>
              <a:buFont typeface="Arial"/>
              <a:buChar char="•"/>
              <a:defRPr sz="2800" b="0" i="0" u="none" strike="noStrike" cap="none" baseline="0">
                <a:solidFill>
                  <a:schemeClr val="dk1"/>
                </a:solidFill>
                <a:latin typeface="Calibri"/>
                <a:ea typeface="Calibri"/>
                <a:cs typeface="Calibri"/>
                <a:sym typeface="Calibri"/>
              </a:defRPr>
            </a:lvl1pPr>
            <a:lvl2pPr marL="685800" marR="0" indent="-76200" algn="l" rtl="0">
              <a:lnSpc>
                <a:spcPct val="90000"/>
              </a:lnSpc>
              <a:spcBef>
                <a:spcPts val="500"/>
              </a:spcBef>
              <a:buClr>
                <a:schemeClr val="dk1"/>
              </a:buClr>
              <a:buFont typeface="Arial"/>
              <a:buChar char="•"/>
              <a:defRPr sz="2400" b="0" i="0" u="none" strike="noStrike" cap="none" baseline="0">
                <a:solidFill>
                  <a:schemeClr val="dk1"/>
                </a:solidFill>
                <a:latin typeface="Calibri"/>
                <a:ea typeface="Calibri"/>
                <a:cs typeface="Calibri"/>
                <a:sym typeface="Calibri"/>
              </a:defRPr>
            </a:lvl2pPr>
            <a:lvl3pPr marL="1143000" marR="0" indent="-101600" algn="l" rtl="0">
              <a:lnSpc>
                <a:spcPct val="90000"/>
              </a:lnSpc>
              <a:spcBef>
                <a:spcPts val="500"/>
              </a:spcBef>
              <a:buClr>
                <a:schemeClr val="dk1"/>
              </a:buClr>
              <a:buFont typeface="Arial"/>
              <a:buChar char="•"/>
              <a:defRPr sz="2000" b="0" i="0" u="none" strike="noStrike" cap="none" baseline="0">
                <a:solidFill>
                  <a:schemeClr val="dk1"/>
                </a:solidFill>
                <a:latin typeface="Calibri"/>
                <a:ea typeface="Calibri"/>
                <a:cs typeface="Calibri"/>
                <a:sym typeface="Calibri"/>
              </a:defRPr>
            </a:lvl3pPr>
            <a:lvl4pPr marL="1600200" marR="0" indent="-114300" algn="l" rtl="0">
              <a:lnSpc>
                <a:spcPct val="90000"/>
              </a:lnSpc>
              <a:spcBef>
                <a:spcPts val="500"/>
              </a:spcBef>
              <a:buClr>
                <a:schemeClr val="dk1"/>
              </a:buClr>
              <a:buFont typeface="Arial"/>
              <a:buChar char="•"/>
              <a:defRPr sz="1800" b="0" i="0" u="none" strike="noStrike" cap="none" baseline="0">
                <a:solidFill>
                  <a:schemeClr val="dk1"/>
                </a:solidFill>
                <a:latin typeface="Calibri"/>
                <a:ea typeface="Calibri"/>
                <a:cs typeface="Calibri"/>
                <a:sym typeface="Calibri"/>
              </a:defRPr>
            </a:lvl4pPr>
            <a:lvl5pPr marL="2057400" marR="0" indent="-114300" algn="l" rtl="0">
              <a:lnSpc>
                <a:spcPct val="90000"/>
              </a:lnSpc>
              <a:spcBef>
                <a:spcPts val="500"/>
              </a:spcBef>
              <a:buClr>
                <a:schemeClr val="dk1"/>
              </a:buClr>
              <a:buFont typeface="Arial"/>
              <a:buChar char="•"/>
              <a:defRPr sz="1800" b="0" i="0" u="none" strike="noStrike" cap="none" baseline="0">
                <a:solidFill>
                  <a:schemeClr val="dk1"/>
                </a:solidFill>
                <a:latin typeface="Calibri"/>
                <a:ea typeface="Calibri"/>
                <a:cs typeface="Calibri"/>
                <a:sym typeface="Calibri"/>
              </a:defRPr>
            </a:lvl5pPr>
            <a:lvl6pPr marL="2514600" marR="0" indent="-114300" algn="l" rtl="0">
              <a:lnSpc>
                <a:spcPct val="90000"/>
              </a:lnSpc>
              <a:spcBef>
                <a:spcPts val="500"/>
              </a:spcBef>
              <a:buClr>
                <a:schemeClr val="dk1"/>
              </a:buClr>
              <a:buFont typeface="Arial"/>
              <a:buChar char="•"/>
              <a:defRPr sz="1800" b="0" i="0" u="none" strike="noStrike" cap="none" baseline="0">
                <a:solidFill>
                  <a:schemeClr val="dk1"/>
                </a:solidFill>
                <a:latin typeface="Calibri"/>
                <a:ea typeface="Calibri"/>
                <a:cs typeface="Calibri"/>
                <a:sym typeface="Calibri"/>
              </a:defRPr>
            </a:lvl6pPr>
            <a:lvl7pPr marL="2971800" marR="0" indent="-114300" algn="l" rtl="0">
              <a:lnSpc>
                <a:spcPct val="90000"/>
              </a:lnSpc>
              <a:spcBef>
                <a:spcPts val="500"/>
              </a:spcBef>
              <a:buClr>
                <a:schemeClr val="dk1"/>
              </a:buClr>
              <a:buFont typeface="Arial"/>
              <a:buChar char="•"/>
              <a:defRPr sz="1800" b="0" i="0" u="none" strike="noStrike" cap="none" baseline="0">
                <a:solidFill>
                  <a:schemeClr val="dk1"/>
                </a:solidFill>
                <a:latin typeface="Calibri"/>
                <a:ea typeface="Calibri"/>
                <a:cs typeface="Calibri"/>
                <a:sym typeface="Calibri"/>
              </a:defRPr>
            </a:lvl7pPr>
            <a:lvl8pPr marL="3429000" marR="0" indent="-114300" algn="l" rtl="0">
              <a:lnSpc>
                <a:spcPct val="90000"/>
              </a:lnSpc>
              <a:spcBef>
                <a:spcPts val="500"/>
              </a:spcBef>
              <a:buClr>
                <a:schemeClr val="dk1"/>
              </a:buClr>
              <a:buFont typeface="Arial"/>
              <a:buChar char="•"/>
              <a:defRPr sz="1800" b="0" i="0" u="none" strike="noStrike" cap="none" baseline="0">
                <a:solidFill>
                  <a:schemeClr val="dk1"/>
                </a:solidFill>
                <a:latin typeface="Calibri"/>
                <a:ea typeface="Calibri"/>
                <a:cs typeface="Calibri"/>
                <a:sym typeface="Calibri"/>
              </a:defRPr>
            </a:lvl8pPr>
            <a:lvl9pPr marL="3886200" marR="0" indent="-114300" algn="l" rtl="0">
              <a:lnSpc>
                <a:spcPct val="90000"/>
              </a:lnSpc>
              <a:spcBef>
                <a:spcPts val="500"/>
              </a:spcBef>
              <a:buClr>
                <a:schemeClr val="dk1"/>
              </a:buClr>
              <a:buFont typeface="Arial"/>
              <a:buChar char="•"/>
              <a:defRPr sz="18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9" name="Shape 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Calibri"/>
                <a:ea typeface="Calibri"/>
                <a:cs typeface="Calibri"/>
                <a:sym typeface="Calibri"/>
              </a:rPr>
              <a:t>‹#›</a:t>
            </a:fld>
            <a:endParaRPr lang="en-US" sz="1200" b="0" i="0" u="none" strike="noStrike" cap="none" baseline="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p:nvPr/>
        </p:nvSpPr>
        <p:spPr>
          <a:xfrm>
            <a:off x="0" y="0"/>
            <a:ext cx="1531917" cy="43088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1" i="1" u="none" strike="noStrike" cap="none" baseline="0">
                <a:solidFill>
                  <a:srgbClr val="000000"/>
                </a:solidFill>
                <a:latin typeface="Georgia"/>
                <a:ea typeface="Georgia"/>
                <a:cs typeface="Georgia"/>
                <a:sym typeface="Georgia"/>
              </a:rPr>
              <a:t>The New Deal</a:t>
            </a:r>
            <a:r>
              <a:rPr lang="en-US" sz="1100" b="1" i="0" u="none" strike="noStrike" cap="none" baseline="0">
                <a:solidFill>
                  <a:schemeClr val="dk1"/>
                </a:solidFill>
                <a:latin typeface="Calibri"/>
                <a:ea typeface="Calibri"/>
                <a:cs typeface="Calibri"/>
                <a:sym typeface="Calibri"/>
              </a:rPr>
              <a:t/>
            </a:r>
            <a:br>
              <a:rPr lang="en-US" sz="1100" b="1" i="0" u="none" strike="noStrike" cap="none" baseline="0">
                <a:solidFill>
                  <a:schemeClr val="dk1"/>
                </a:solidFill>
                <a:latin typeface="Calibri"/>
                <a:ea typeface="Calibri"/>
                <a:cs typeface="Calibri"/>
                <a:sym typeface="Calibri"/>
              </a:rPr>
            </a:br>
            <a:endParaRPr lang="en-US" sz="1100" b="1" i="0" u="none" strike="noStrike" cap="none" baseline="0">
              <a:solidFill>
                <a:schemeClr val="dk1"/>
              </a:solidFill>
              <a:latin typeface="Calibri"/>
              <a:ea typeface="Calibri"/>
              <a:cs typeface="Calibri"/>
              <a:sym typeface="Calibri"/>
            </a:endParaRPr>
          </a:p>
        </p:txBody>
      </p:sp>
      <p:sp>
        <p:nvSpPr>
          <p:cNvPr id="84" name="Shape 84"/>
          <p:cNvSpPr/>
          <p:nvPr/>
        </p:nvSpPr>
        <p:spPr>
          <a:xfrm>
            <a:off x="0" y="120439"/>
            <a:ext cx="5712031" cy="132343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baseline="0">
                <a:solidFill>
                  <a:srgbClr val="000000"/>
                </a:solidFill>
                <a:latin typeface="Trebuchet MS"/>
                <a:ea typeface="Trebuchet MS"/>
                <a:cs typeface="Trebuchet MS"/>
                <a:sym typeface="Trebuchet MS"/>
              </a:rPr>
              <a:t>In his nomination acceptance speech,</a:t>
            </a:r>
            <a:r>
              <a:rPr lang="en-US" sz="1000" b="0" i="0" u="sng" strike="noStrike" cap="none" baseline="0">
                <a:solidFill>
                  <a:srgbClr val="000000"/>
                </a:solidFill>
                <a:latin typeface="Trebuchet MS"/>
                <a:ea typeface="Trebuchet MS"/>
                <a:cs typeface="Trebuchet MS"/>
                <a:sym typeface="Trebuchet MS"/>
              </a:rPr>
              <a:t> Roosevelt </a:t>
            </a:r>
            <a:r>
              <a:rPr lang="en-US" sz="1000" b="0" i="0" u="none" strike="noStrike" cap="none" baseline="0">
                <a:solidFill>
                  <a:srgbClr val="000000"/>
                </a:solidFill>
                <a:latin typeface="Trebuchet MS"/>
                <a:ea typeface="Trebuchet MS"/>
                <a:cs typeface="Trebuchet MS"/>
                <a:sym typeface="Trebuchet MS"/>
              </a:rPr>
              <a:t>had promised Americans a New Deal. He had declared: "I pledge you, I pledge myself, to a new deal for the American people." By inauguration day, on March 4, 1933, the U.S. economy was in pretty sad shape. Most banks had closed, approximately 13 million Americans were out of work, salaries had fallen by 40% and industrial wages by 60%, industrial production had fallen to just 56% of its 1929 level, and American farmers were desperate. Once in office, Roosevelt and a heavily Democratic Congress acted on this promise by implementing a program designed to spur the economy and end the depression. This program was known as the New Deal.</a:t>
            </a:r>
          </a:p>
        </p:txBody>
      </p:sp>
      <p:sp>
        <p:nvSpPr>
          <p:cNvPr id="85" name="Shape 85"/>
          <p:cNvSpPr/>
          <p:nvPr/>
        </p:nvSpPr>
        <p:spPr>
          <a:xfrm>
            <a:off x="0" y="1348873"/>
            <a:ext cx="6096000" cy="43088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1" i="1" u="none" strike="noStrike" cap="none" baseline="0">
                <a:solidFill>
                  <a:srgbClr val="000000"/>
                </a:solidFill>
                <a:latin typeface="Georgia"/>
                <a:ea typeface="Georgia"/>
                <a:cs typeface="Georgia"/>
                <a:sym typeface="Georgia"/>
              </a:rPr>
              <a:t>The Three "R"s</a:t>
            </a:r>
            <a:r>
              <a:rPr lang="en-US" sz="1100" b="1" i="1" u="none" strike="noStrike" cap="none" baseline="0">
                <a:solidFill>
                  <a:schemeClr val="dk1"/>
                </a:solidFill>
                <a:latin typeface="Calibri"/>
                <a:ea typeface="Calibri"/>
                <a:cs typeface="Calibri"/>
                <a:sym typeface="Calibri"/>
              </a:rPr>
              <a:t/>
            </a:r>
            <a:br>
              <a:rPr lang="en-US" sz="1100" b="1" i="1" u="none" strike="noStrike" cap="none" baseline="0">
                <a:solidFill>
                  <a:schemeClr val="dk1"/>
                </a:solidFill>
                <a:latin typeface="Calibri"/>
                <a:ea typeface="Calibri"/>
                <a:cs typeface="Calibri"/>
                <a:sym typeface="Calibri"/>
              </a:rPr>
            </a:br>
            <a:endParaRPr lang="en-US" sz="1100" b="1" i="1" u="none" strike="noStrike" cap="none" baseline="0">
              <a:solidFill>
                <a:schemeClr val="dk1"/>
              </a:solidFill>
              <a:latin typeface="Calibri"/>
              <a:ea typeface="Calibri"/>
              <a:cs typeface="Calibri"/>
              <a:sym typeface="Calibri"/>
            </a:endParaRPr>
          </a:p>
        </p:txBody>
      </p:sp>
      <p:sp>
        <p:nvSpPr>
          <p:cNvPr id="86" name="Shape 86"/>
          <p:cNvSpPr/>
          <p:nvPr/>
        </p:nvSpPr>
        <p:spPr>
          <a:xfrm>
            <a:off x="0" y="1489234"/>
            <a:ext cx="5712031" cy="286232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baseline="0">
                <a:solidFill>
                  <a:srgbClr val="000000"/>
                </a:solidFill>
                <a:latin typeface="Trebuchet MS"/>
                <a:ea typeface="Trebuchet MS"/>
                <a:cs typeface="Trebuchet MS"/>
                <a:sym typeface="Trebuchet MS"/>
              </a:rPr>
              <a:t>At the heart of the New Deal were three "R"s: relief, recovery, and reform. Relief would provide immediate assistance to suffering Americans. Recovery programs would help strengthen the economy. Reform efforts were designed to reduce the likelihood of another economic calamity. Historians have divided the New Deal itself into two periods -- although there was a substantial degree of overlap. The </a:t>
            </a:r>
            <a:r>
              <a:rPr lang="en-US" sz="1000" b="0" i="0" u="sng" strike="noStrike" cap="none" baseline="0">
                <a:solidFill>
                  <a:srgbClr val="000000"/>
                </a:solidFill>
                <a:latin typeface="Trebuchet MS"/>
                <a:ea typeface="Trebuchet MS"/>
                <a:cs typeface="Trebuchet MS"/>
                <a:sym typeface="Trebuchet MS"/>
              </a:rPr>
              <a:t>First New Deal </a:t>
            </a:r>
            <a:r>
              <a:rPr lang="en-US" sz="1000" b="0" i="0" u="none" strike="noStrike" cap="none" baseline="0">
                <a:solidFill>
                  <a:srgbClr val="000000"/>
                </a:solidFill>
                <a:latin typeface="Trebuchet MS"/>
                <a:ea typeface="Trebuchet MS"/>
                <a:cs typeface="Trebuchet MS"/>
                <a:sym typeface="Trebuchet MS"/>
              </a:rPr>
              <a:t>emphasized recovery and relief. It was legislation that was passed and programs that were put into effect from 1933 through early 1935. The </a:t>
            </a:r>
            <a:r>
              <a:rPr lang="en-US" sz="1000" b="0" i="0" u="sng" strike="noStrike" cap="none" baseline="0">
                <a:solidFill>
                  <a:srgbClr val="000000"/>
                </a:solidFill>
                <a:latin typeface="Trebuchet MS"/>
                <a:ea typeface="Trebuchet MS"/>
                <a:cs typeface="Trebuchet MS"/>
                <a:sym typeface="Trebuchet MS"/>
              </a:rPr>
              <a:t>Second New Deal </a:t>
            </a:r>
            <a:r>
              <a:rPr lang="en-US" sz="1000" b="0" i="0" u="none" strike="noStrike" cap="none" baseline="0">
                <a:solidFill>
                  <a:srgbClr val="000000"/>
                </a:solidFill>
                <a:latin typeface="Trebuchet MS"/>
                <a:ea typeface="Trebuchet MS"/>
                <a:cs typeface="Trebuchet MS"/>
                <a:sym typeface="Trebuchet MS"/>
              </a:rPr>
              <a:t>tended to focus on reform. It was legislation that was passed and programs that were put into effect after early 1935. After Roosevelt's inauguration on March 4, 1933, he and Congress immediately went to work. Roosevelt's first action was to strengthen the nation's fragile banking structure, which was in crisis because most banks had closed. Therefore, he declared a "bank holiday" from March 6th to March 9th, which closed all banks in the U.S. On March 9th, he sent to Congress the </a:t>
            </a:r>
            <a:r>
              <a:rPr lang="en-US" sz="1000" b="0" i="0" u="sng" strike="noStrike" cap="none" baseline="0">
                <a:solidFill>
                  <a:srgbClr val="000000"/>
                </a:solidFill>
                <a:latin typeface="Trebuchet MS"/>
                <a:ea typeface="Trebuchet MS"/>
                <a:cs typeface="Trebuchet MS"/>
                <a:sym typeface="Trebuchet MS"/>
              </a:rPr>
              <a:t>Emergency Banking Act</a:t>
            </a:r>
            <a:r>
              <a:rPr lang="en-US" sz="1000" b="0" i="0" u="none" strike="noStrike" cap="none" baseline="0">
                <a:solidFill>
                  <a:srgbClr val="000000"/>
                </a:solidFill>
                <a:latin typeface="Trebuchet MS"/>
                <a:ea typeface="Trebuchet MS"/>
                <a:cs typeface="Trebuchet MS"/>
                <a:sym typeface="Trebuchet MS"/>
              </a:rPr>
              <a:t>, which allowed the federal government to strengthen, reorganize, and reopen solvent banks. Those that did not have sufficient funds would remain closed. Congress passed the act the same day. On March 13th, many banks reopened and deposits exceeded withdrawals. The Emergency Banking Act was the first law Congress passed during the "</a:t>
            </a:r>
            <a:r>
              <a:rPr lang="en-US" sz="1000" b="0" i="0" u="sng" strike="noStrike" cap="none" baseline="0">
                <a:solidFill>
                  <a:srgbClr val="000000"/>
                </a:solidFill>
                <a:latin typeface="Trebuchet MS"/>
                <a:ea typeface="Trebuchet MS"/>
                <a:cs typeface="Trebuchet MS"/>
                <a:sym typeface="Trebuchet MS"/>
              </a:rPr>
              <a:t>Hundred Days</a:t>
            </a:r>
            <a:r>
              <a:rPr lang="en-US" sz="1000" b="0" i="0" u="none" strike="noStrike" cap="none" baseline="0">
                <a:solidFill>
                  <a:srgbClr val="000000"/>
                </a:solidFill>
                <a:latin typeface="Trebuchet MS"/>
                <a:ea typeface="Trebuchet MS"/>
                <a:cs typeface="Trebuchet MS"/>
                <a:sym typeface="Trebuchet MS"/>
              </a:rPr>
              <a:t>" that lasted from March 9th to June 16th. During this time period, Congress passed a wide variety of legislation to provide relief for struggling Americans.</a:t>
            </a:r>
          </a:p>
        </p:txBody>
      </p:sp>
      <p:sp>
        <p:nvSpPr>
          <p:cNvPr id="87" name="Shape 87"/>
          <p:cNvSpPr/>
          <p:nvPr/>
        </p:nvSpPr>
        <p:spPr>
          <a:xfrm>
            <a:off x="0" y="4368808"/>
            <a:ext cx="5712031" cy="255454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baseline="0">
                <a:solidFill>
                  <a:srgbClr val="000000"/>
                </a:solidFill>
                <a:latin typeface="Trebuchet MS"/>
                <a:ea typeface="Trebuchet MS"/>
                <a:cs typeface="Trebuchet MS"/>
                <a:sym typeface="Trebuchet MS"/>
              </a:rPr>
              <a:t>In March 1933, the </a:t>
            </a:r>
            <a:r>
              <a:rPr lang="en-US" sz="1000" b="0" i="0" u="sng" strike="noStrike" cap="none" baseline="0">
                <a:solidFill>
                  <a:srgbClr val="000000"/>
                </a:solidFill>
                <a:latin typeface="Trebuchet MS"/>
                <a:ea typeface="Trebuchet MS"/>
                <a:cs typeface="Trebuchet MS"/>
                <a:sym typeface="Trebuchet MS"/>
              </a:rPr>
              <a:t>Civilian Conservation Corps </a:t>
            </a:r>
            <a:r>
              <a:rPr lang="en-US" sz="1000" b="0" i="0" u="none" strike="noStrike" cap="none" baseline="0">
                <a:solidFill>
                  <a:srgbClr val="000000"/>
                </a:solidFill>
                <a:latin typeface="Trebuchet MS"/>
                <a:ea typeface="Trebuchet MS"/>
                <a:cs typeface="Trebuchet MS"/>
                <a:sym typeface="Trebuchet MS"/>
              </a:rPr>
              <a:t>(CCC) was established. While it existed, it employed a total of almost three million needy young men in national parks and forests. The young men planted trees, fought forest fires, and maintained park roads. The Civil Works Administration was also established to provide jobs for the unemployed. By January 1934, it employed over four million men and women. In May 1933, Congress established the </a:t>
            </a:r>
            <a:r>
              <a:rPr lang="en-US" sz="1000" b="0" i="0" u="sng" strike="noStrike" cap="none" baseline="0">
                <a:solidFill>
                  <a:srgbClr val="000000"/>
                </a:solidFill>
                <a:latin typeface="Trebuchet MS"/>
                <a:ea typeface="Trebuchet MS"/>
                <a:cs typeface="Trebuchet MS"/>
                <a:sym typeface="Trebuchet MS"/>
              </a:rPr>
              <a:t>Federal Emergency Relief Administration</a:t>
            </a:r>
            <a:r>
              <a:rPr lang="en-US" sz="1000" b="0" i="0" u="none" strike="noStrike" cap="none" baseline="0">
                <a:solidFill>
                  <a:srgbClr val="000000"/>
                </a:solidFill>
                <a:latin typeface="Trebuchet MS"/>
                <a:ea typeface="Trebuchet MS"/>
                <a:cs typeface="Trebuchet MS"/>
                <a:sym typeface="Trebuchet MS"/>
              </a:rPr>
              <a:t> (FERA), which provided money to state and local agencies for work programs and direct aid to the poor. To reduce the number of foreclosures on homes, the Home Owners Loan Corporation provided funds to refinance the loans of the unemployed who were in danger of losing their homes. The need for relief did not end with the Hundred Days -- the depression proved long-lived. The </a:t>
            </a:r>
            <a:r>
              <a:rPr lang="en-US" sz="1000" b="0" i="0" u="sng" strike="noStrike" cap="none" baseline="0">
                <a:solidFill>
                  <a:srgbClr val="000000"/>
                </a:solidFill>
                <a:latin typeface="Trebuchet MS"/>
                <a:ea typeface="Trebuchet MS"/>
                <a:cs typeface="Trebuchet MS"/>
                <a:sym typeface="Trebuchet MS"/>
              </a:rPr>
              <a:t>Works Progress Administration </a:t>
            </a:r>
            <a:r>
              <a:rPr lang="en-US" sz="1000" b="0" i="0" u="none" strike="noStrike" cap="none" baseline="0">
                <a:solidFill>
                  <a:srgbClr val="000000"/>
                </a:solidFill>
                <a:latin typeface="Trebuchet MS"/>
                <a:ea typeface="Trebuchet MS"/>
                <a:cs typeface="Trebuchet MS"/>
                <a:sym typeface="Trebuchet MS"/>
              </a:rPr>
              <a:t>(WPA) was established in 1935 and was in existence eight years. It spent about $11 billion on public construction projects, which provided jobs for about 8.5 million unemployed people. The WPA produced more than 650,000 miles of roads, 125,000 public buildings, 75,000 bridges, 8,000 parks, and 800 airports. It also provided work for thousands of unemployed artists, writers, and actors. They were employed to create art for public buildings, document local life, and organize community theaters.</a:t>
            </a:r>
          </a:p>
        </p:txBody>
      </p:sp>
      <p:sp>
        <p:nvSpPr>
          <p:cNvPr id="88" name="Shape 88"/>
          <p:cNvSpPr/>
          <p:nvPr/>
        </p:nvSpPr>
        <p:spPr>
          <a:xfrm>
            <a:off x="0" y="4220751"/>
            <a:ext cx="609461" cy="2616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1" i="1" u="none" strike="noStrike" cap="none" baseline="0">
                <a:solidFill>
                  <a:srgbClr val="000000"/>
                </a:solidFill>
                <a:latin typeface="Georgia"/>
                <a:ea typeface="Georgia"/>
                <a:cs typeface="Georgia"/>
                <a:sym typeface="Georgia"/>
              </a:rPr>
              <a:t>Relief</a:t>
            </a:r>
          </a:p>
        </p:txBody>
      </p:sp>
      <p:graphicFrame>
        <p:nvGraphicFramePr>
          <p:cNvPr id="89" name="Shape 89"/>
          <p:cNvGraphicFramePr/>
          <p:nvPr/>
        </p:nvGraphicFramePr>
        <p:xfrm>
          <a:off x="6554903" y="70122"/>
          <a:ext cx="5540500" cy="2747500"/>
        </p:xfrm>
        <a:graphic>
          <a:graphicData uri="http://schemas.openxmlformats.org/drawingml/2006/table">
            <a:tbl>
              <a:tblPr firstRow="1" bandRow="1">
                <a:noFill/>
                <a:tableStyleId>{FD17D6C6-B1F6-4BC6-A784-0A5D865B28E8}</a:tableStyleId>
              </a:tblPr>
              <a:tblGrid>
                <a:gridCol w="2770250"/>
                <a:gridCol w="2770250"/>
              </a:tblGrid>
              <a:tr h="1365650">
                <a:tc>
                  <a:txBody>
                    <a:bodyPr/>
                    <a:lstStyle/>
                    <a:p>
                      <a:pPr marL="0" marR="0" lvl="0" indent="0" algn="l" rtl="0">
                        <a:spcBef>
                          <a:spcPts val="0"/>
                        </a:spcBef>
                        <a:buNone/>
                      </a:pPr>
                      <a:endParaRPr sz="1800" u="none" strike="noStrike" cap="none" baseline="0"/>
                    </a:p>
                  </a:txBody>
                  <a:tcPr marL="91450" marR="91450" marT="45725" marB="45725"/>
                </a:tc>
                <a:tc>
                  <a:txBody>
                    <a:bodyPr/>
                    <a:lstStyle/>
                    <a:p>
                      <a:pPr marL="0" marR="0" lvl="0" indent="0" algn="l" rtl="0">
                        <a:spcBef>
                          <a:spcPts val="0"/>
                        </a:spcBef>
                        <a:buNone/>
                      </a:pPr>
                      <a:endParaRPr sz="1800" u="none" strike="noStrike" cap="none" baseline="0"/>
                    </a:p>
                  </a:txBody>
                  <a:tcPr marL="91450" marR="91450" marT="45725" marB="45725"/>
                </a:tc>
              </a:tr>
              <a:tr h="1381850">
                <a:tc>
                  <a:txBody>
                    <a:bodyPr/>
                    <a:lstStyle/>
                    <a:p>
                      <a:pPr marL="0" marR="0" lvl="0" indent="0" algn="l" rtl="0">
                        <a:spcBef>
                          <a:spcPts val="0"/>
                        </a:spcBef>
                        <a:buNone/>
                      </a:pPr>
                      <a:endParaRPr sz="1800" u="none" strike="noStrike" cap="none" baseline="0"/>
                    </a:p>
                  </a:txBody>
                  <a:tcPr marL="91450" marR="91450" marT="45725" marB="45725"/>
                </a:tc>
                <a:tc>
                  <a:txBody>
                    <a:bodyPr/>
                    <a:lstStyle/>
                    <a:p>
                      <a:pPr marL="0" marR="0" lvl="0" indent="0" algn="l" rtl="0">
                        <a:spcBef>
                          <a:spcPts val="0"/>
                        </a:spcBef>
                        <a:buNone/>
                      </a:pPr>
                      <a:endParaRPr sz="1800" u="none" strike="noStrike" cap="none" baseline="0"/>
                    </a:p>
                  </a:txBody>
                  <a:tcPr marL="91450" marR="91450" marT="45725" marB="45725"/>
                </a:tc>
              </a:tr>
            </a:tbl>
          </a:graphicData>
        </a:graphic>
      </p:graphicFrame>
      <p:sp>
        <p:nvSpPr>
          <p:cNvPr id="90" name="Shape 90"/>
          <p:cNvSpPr/>
          <p:nvPr/>
        </p:nvSpPr>
        <p:spPr>
          <a:xfrm>
            <a:off x="8542435" y="1107116"/>
            <a:ext cx="1603169" cy="914400"/>
          </a:xfrm>
          <a:prstGeom prst="ellipse">
            <a:avLst/>
          </a:prstGeom>
          <a:solidFill>
            <a:schemeClr val="lt1"/>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graphicFrame>
        <p:nvGraphicFramePr>
          <p:cNvPr id="91" name="Shape 91"/>
          <p:cNvGraphicFramePr/>
          <p:nvPr/>
        </p:nvGraphicFramePr>
        <p:xfrm>
          <a:off x="6546473" y="2977801"/>
          <a:ext cx="5540500" cy="2747500"/>
        </p:xfrm>
        <a:graphic>
          <a:graphicData uri="http://schemas.openxmlformats.org/drawingml/2006/table">
            <a:tbl>
              <a:tblPr firstRow="1" bandRow="1">
                <a:noFill/>
                <a:tableStyleId>{9F442357-DA70-47EB-B779-16C8CE6DDEBC}</a:tableStyleId>
              </a:tblPr>
              <a:tblGrid>
                <a:gridCol w="2770250"/>
                <a:gridCol w="2770250"/>
              </a:tblGrid>
              <a:tr h="1365650">
                <a:tc>
                  <a:txBody>
                    <a:bodyPr/>
                    <a:lstStyle/>
                    <a:p>
                      <a:pPr marL="0" marR="0" lvl="0" indent="0" algn="l" rtl="0">
                        <a:spcBef>
                          <a:spcPts val="0"/>
                        </a:spcBef>
                        <a:buNone/>
                      </a:pPr>
                      <a:endParaRPr sz="1800" u="none" strike="noStrike" cap="none" baseline="0"/>
                    </a:p>
                  </a:txBody>
                  <a:tcPr marL="91450" marR="91450" marT="45725" marB="45725"/>
                </a:tc>
                <a:tc>
                  <a:txBody>
                    <a:bodyPr/>
                    <a:lstStyle/>
                    <a:p>
                      <a:pPr marL="0" marR="0" lvl="0" indent="0" algn="l" rtl="0">
                        <a:spcBef>
                          <a:spcPts val="0"/>
                        </a:spcBef>
                        <a:buNone/>
                      </a:pPr>
                      <a:endParaRPr sz="1800" u="none" strike="noStrike" cap="none" baseline="0"/>
                    </a:p>
                  </a:txBody>
                  <a:tcPr marL="91450" marR="91450" marT="45725" marB="45725"/>
                </a:tc>
              </a:tr>
              <a:tr h="1381850">
                <a:tc>
                  <a:txBody>
                    <a:bodyPr/>
                    <a:lstStyle/>
                    <a:p>
                      <a:pPr marL="0" marR="0" lvl="0" indent="0" algn="l" rtl="0">
                        <a:spcBef>
                          <a:spcPts val="0"/>
                        </a:spcBef>
                        <a:buNone/>
                      </a:pPr>
                      <a:endParaRPr sz="1800" u="none" strike="noStrike" cap="none" baseline="0"/>
                    </a:p>
                  </a:txBody>
                  <a:tcPr marL="91450" marR="91450" marT="45725" marB="45725"/>
                </a:tc>
                <a:tc>
                  <a:txBody>
                    <a:bodyPr/>
                    <a:lstStyle/>
                    <a:p>
                      <a:pPr marL="0" marR="0" lvl="0" indent="0" algn="l" rtl="0">
                        <a:spcBef>
                          <a:spcPts val="0"/>
                        </a:spcBef>
                        <a:buNone/>
                      </a:pPr>
                      <a:endParaRPr sz="1800" u="none" strike="noStrike" cap="none" baseline="0"/>
                    </a:p>
                  </a:txBody>
                  <a:tcPr marL="91450" marR="91450" marT="45725" marB="45725"/>
                </a:tc>
              </a:tr>
            </a:tbl>
          </a:graphicData>
        </a:graphic>
      </p:graphicFrame>
      <p:sp>
        <p:nvSpPr>
          <p:cNvPr id="92" name="Shape 92"/>
          <p:cNvSpPr/>
          <p:nvPr/>
        </p:nvSpPr>
        <p:spPr>
          <a:xfrm>
            <a:off x="8542435" y="3894357"/>
            <a:ext cx="1603169" cy="914400"/>
          </a:xfrm>
          <a:prstGeom prst="ellipse">
            <a:avLst/>
          </a:prstGeom>
          <a:solidFill>
            <a:schemeClr val="lt1"/>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p:nvPr/>
        </p:nvSpPr>
        <p:spPr>
          <a:xfrm>
            <a:off x="0" y="0"/>
            <a:ext cx="875560" cy="2616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1" i="1" u="none" strike="noStrike" cap="none" baseline="0">
                <a:solidFill>
                  <a:srgbClr val="000000"/>
                </a:solidFill>
                <a:latin typeface="Georgia"/>
                <a:ea typeface="Georgia"/>
                <a:cs typeface="Georgia"/>
                <a:sym typeface="Georgia"/>
              </a:rPr>
              <a:t>Recovery</a:t>
            </a:r>
          </a:p>
        </p:txBody>
      </p:sp>
      <p:sp>
        <p:nvSpPr>
          <p:cNvPr id="98" name="Shape 98"/>
          <p:cNvSpPr/>
          <p:nvPr/>
        </p:nvSpPr>
        <p:spPr>
          <a:xfrm>
            <a:off x="0" y="4272523"/>
            <a:ext cx="736099" cy="2616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1" i="1" u="none" strike="noStrike" cap="none" baseline="0">
                <a:solidFill>
                  <a:srgbClr val="000000"/>
                </a:solidFill>
                <a:latin typeface="Georgia"/>
                <a:ea typeface="Georgia"/>
                <a:cs typeface="Georgia"/>
                <a:sym typeface="Georgia"/>
              </a:rPr>
              <a:t>Reform</a:t>
            </a:r>
          </a:p>
        </p:txBody>
      </p:sp>
      <p:sp>
        <p:nvSpPr>
          <p:cNvPr id="99" name="Shape 99"/>
          <p:cNvSpPr/>
          <p:nvPr/>
        </p:nvSpPr>
        <p:spPr>
          <a:xfrm>
            <a:off x="0" y="130805"/>
            <a:ext cx="6096000" cy="30162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baseline="0">
                <a:solidFill>
                  <a:srgbClr val="000000"/>
                </a:solidFill>
                <a:latin typeface="Trebuchet MS"/>
                <a:ea typeface="Trebuchet MS"/>
                <a:cs typeface="Trebuchet MS"/>
                <a:sym typeface="Trebuchet MS"/>
              </a:rPr>
              <a:t>Roosevelt realized that relief without recovery measures would be insufficient to revive the economy. Thus, the Hundred Days included three very important recovery measures. The </a:t>
            </a:r>
            <a:r>
              <a:rPr lang="en-US" sz="1000" b="0" i="0" u="sng" strike="noStrike" cap="none" baseline="0">
                <a:solidFill>
                  <a:srgbClr val="000000"/>
                </a:solidFill>
                <a:latin typeface="Trebuchet MS"/>
                <a:ea typeface="Trebuchet MS"/>
                <a:cs typeface="Trebuchet MS"/>
                <a:sym typeface="Trebuchet MS"/>
              </a:rPr>
              <a:t>Agricultural Adjustment Act </a:t>
            </a:r>
            <a:r>
              <a:rPr lang="en-US" sz="1000" b="0" i="0" u="none" strike="noStrike" cap="none" baseline="0">
                <a:solidFill>
                  <a:srgbClr val="000000"/>
                </a:solidFill>
                <a:latin typeface="Trebuchet MS"/>
                <a:ea typeface="Trebuchet MS"/>
                <a:cs typeface="Trebuchet MS"/>
                <a:sym typeface="Trebuchet MS"/>
              </a:rPr>
              <a:t>(AAA) paid farmers to reduce the amount of land they cultivated. This was to reduce the surplus and raise prices for agricultural products. This act was very controversial at the time. However, it did raise farmers' incomes over time, although it was not until 1941 that farm income reached its 1929 level. Unfortunately, it aided farmers with large farms more than it assisted those with smaller farms. To assist industrial workers, the unemployed, and industry, Congress passed the </a:t>
            </a:r>
            <a:r>
              <a:rPr lang="en-US" sz="1000" b="0" i="0" u="sng" strike="noStrike" cap="none" baseline="0">
                <a:solidFill>
                  <a:srgbClr val="000000"/>
                </a:solidFill>
                <a:latin typeface="Trebuchet MS"/>
                <a:ea typeface="Trebuchet MS"/>
                <a:cs typeface="Trebuchet MS"/>
                <a:sym typeface="Trebuchet MS"/>
              </a:rPr>
              <a:t>National Industrial Recovery Act </a:t>
            </a:r>
            <a:r>
              <a:rPr lang="en-US" sz="1000" b="0" i="0" u="none" strike="noStrike" cap="none" baseline="0">
                <a:solidFill>
                  <a:srgbClr val="000000"/>
                </a:solidFill>
                <a:latin typeface="Trebuchet MS"/>
                <a:ea typeface="Trebuchet MS"/>
                <a:cs typeface="Trebuchet MS"/>
                <a:sym typeface="Trebuchet MS"/>
              </a:rPr>
              <a:t>(NIRA) in June 1933. There were two major parts to the NIRA. The first part involved encouraging industries to agree on codes of conduct that were to guarantee fair competition. The codes included price and production controls, allowed workers to bargain with management represented by a union (collective bargaining), and established minimum hours and wages for workers. National Recovery Administration (NRA) was set up to administer this part of the NIRA. Pressure was put on businesses to cooperate -- those that did were allowed to display the Blue Eagle symbol of the NRA. The second major part of the NIRA established </a:t>
            </a:r>
            <a:r>
              <a:rPr lang="en-US" sz="1000" b="0" i="0" u="sng" strike="noStrike" cap="none" baseline="0">
                <a:solidFill>
                  <a:srgbClr val="000000"/>
                </a:solidFill>
                <a:latin typeface="Trebuchet MS"/>
                <a:ea typeface="Trebuchet MS"/>
                <a:cs typeface="Trebuchet MS"/>
                <a:sym typeface="Trebuchet MS"/>
              </a:rPr>
              <a:t>the Public Works Administration</a:t>
            </a:r>
            <a:r>
              <a:rPr lang="en-US" sz="1000" b="0" i="0" u="none" strike="noStrike" cap="none" baseline="0">
                <a:solidFill>
                  <a:srgbClr val="000000"/>
                </a:solidFill>
                <a:latin typeface="Trebuchet MS"/>
                <a:ea typeface="Trebuchet MS"/>
                <a:cs typeface="Trebuchet MS"/>
                <a:sym typeface="Trebuchet MS"/>
              </a:rPr>
              <a:t> (PWA), which spent $4 million on public construction projects. Over time, the PWA contributed significantly to construction. It constructed more than 70% of new education buildings; 65% of new courthouses, city halls, and sewage-disposal plants; 35% of new public-health facilities; and 10% of all new roads, bridges, and subways. The PWA was intended for recovery, not relief (like the WPA), however, and its effects were slow to be felt in the economy.</a:t>
            </a:r>
          </a:p>
        </p:txBody>
      </p:sp>
      <p:sp>
        <p:nvSpPr>
          <p:cNvPr id="100" name="Shape 100"/>
          <p:cNvSpPr/>
          <p:nvPr/>
        </p:nvSpPr>
        <p:spPr>
          <a:xfrm>
            <a:off x="0" y="3032584"/>
            <a:ext cx="5349921" cy="132343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baseline="0">
                <a:solidFill>
                  <a:srgbClr val="000000"/>
                </a:solidFill>
                <a:latin typeface="Trebuchet MS"/>
                <a:ea typeface="Trebuchet MS"/>
                <a:cs typeface="Trebuchet MS"/>
                <a:sym typeface="Trebuchet MS"/>
              </a:rPr>
              <a:t>The third important recovery measure passed during the Hundred Days was the </a:t>
            </a:r>
            <a:r>
              <a:rPr lang="en-US" sz="1000" b="0" i="0" u="sng" strike="noStrike" cap="none" baseline="0">
                <a:solidFill>
                  <a:srgbClr val="000000"/>
                </a:solidFill>
                <a:latin typeface="Trebuchet MS"/>
                <a:ea typeface="Trebuchet MS"/>
                <a:cs typeface="Trebuchet MS"/>
                <a:sym typeface="Trebuchet MS"/>
              </a:rPr>
              <a:t>Tennessee Valley Authority Act of 1933</a:t>
            </a:r>
            <a:r>
              <a:rPr lang="en-US" sz="1000" b="0" i="0" u="none" strike="noStrike" cap="none" baseline="0">
                <a:solidFill>
                  <a:srgbClr val="000000"/>
                </a:solidFill>
                <a:latin typeface="Trebuchet MS"/>
                <a:ea typeface="Trebuchet MS"/>
                <a:cs typeface="Trebuchet MS"/>
                <a:sym typeface="Trebuchet MS"/>
              </a:rPr>
              <a:t>. This act created the Tennessee Valley Authority (TVA), a public corporation that was authorized to harness and conserve the potential of the Tennessee River. The TVA built dams and electrical generating plants to produce electrical power and reduce flooding, while also beginning forest and land conservation programs. Once implemented, the TVA's dams provided cheap electricity to impoverished areas in seven states served by the river, encouraging industrial development. The lakes created by the dams created recreation and tourist industries in the area.</a:t>
            </a:r>
          </a:p>
        </p:txBody>
      </p:sp>
      <p:sp>
        <p:nvSpPr>
          <p:cNvPr id="101" name="Shape 101"/>
          <p:cNvSpPr/>
          <p:nvPr/>
        </p:nvSpPr>
        <p:spPr>
          <a:xfrm>
            <a:off x="0" y="4457342"/>
            <a:ext cx="5186149" cy="240065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baseline="0">
                <a:solidFill>
                  <a:srgbClr val="000000"/>
                </a:solidFill>
                <a:latin typeface="Trebuchet MS"/>
                <a:ea typeface="Trebuchet MS"/>
                <a:cs typeface="Trebuchet MS"/>
                <a:sym typeface="Trebuchet MS"/>
              </a:rPr>
              <a:t>The last aspect of the New Deal was reform. Congress improved government regulation of banks and the stock market. The </a:t>
            </a:r>
            <a:r>
              <a:rPr lang="en-US" sz="1000" b="0" i="0" u="sng" strike="noStrike" cap="none" baseline="0">
                <a:solidFill>
                  <a:srgbClr val="000000"/>
                </a:solidFill>
                <a:latin typeface="Trebuchet MS"/>
                <a:ea typeface="Trebuchet MS"/>
                <a:cs typeface="Trebuchet MS"/>
                <a:sym typeface="Trebuchet MS"/>
              </a:rPr>
              <a:t>Glass-Steagall Act of 1933 </a:t>
            </a:r>
            <a:r>
              <a:rPr lang="en-US" sz="1000" b="0" i="0" u="none" strike="noStrike" cap="none" baseline="0">
                <a:solidFill>
                  <a:srgbClr val="000000"/>
                </a:solidFill>
                <a:latin typeface="Trebuchet MS"/>
                <a:ea typeface="Trebuchet MS"/>
                <a:cs typeface="Trebuchet MS"/>
                <a:sym typeface="Trebuchet MS"/>
              </a:rPr>
              <a:t>strengthened the banks by creating the Federal Deposit Insurance Corporation (FDIC). The act guaranteed individual bank deposits up to $5,000. It also dealt with one of the underlying causes of bank instability by dividing bank functions among different types of banks. The functions of commercial banking (that is, handling checking and savings accounts) were ordered to be separate from those of investment banking (that is, issuing and distributing stock). This act made the banking system more secure. There were other wide-ranging reforms. The </a:t>
            </a:r>
            <a:r>
              <a:rPr lang="en-US" sz="1000" b="0" i="0" u="sng" strike="noStrike" cap="none" baseline="0">
                <a:solidFill>
                  <a:srgbClr val="000000"/>
                </a:solidFill>
                <a:latin typeface="Trebuchet MS"/>
                <a:ea typeface="Trebuchet MS"/>
                <a:cs typeface="Trebuchet MS"/>
                <a:sym typeface="Trebuchet MS"/>
              </a:rPr>
              <a:t>Securities and Exchange Commission</a:t>
            </a:r>
            <a:r>
              <a:rPr lang="en-US" sz="1000" b="0" i="0" u="none" strike="noStrike" cap="none" baseline="0">
                <a:solidFill>
                  <a:srgbClr val="000000"/>
                </a:solidFill>
                <a:latin typeface="Trebuchet MS"/>
                <a:ea typeface="Trebuchet MS"/>
                <a:cs typeface="Trebuchet MS"/>
                <a:sym typeface="Trebuchet MS"/>
              </a:rPr>
              <a:t>, established in June 1934, regulated the stock market. Congress passed the </a:t>
            </a:r>
            <a:r>
              <a:rPr lang="en-US" sz="1000" b="0" i="0" u="none" strike="noStrike" cap="none" baseline="0">
                <a:solidFill>
                  <a:schemeClr val="dk1"/>
                </a:solidFill>
                <a:latin typeface="Trebuchet MS"/>
                <a:ea typeface="Trebuchet MS"/>
                <a:cs typeface="Trebuchet MS"/>
                <a:sym typeface="Trebuchet MS"/>
              </a:rPr>
              <a:t>Social Security Act </a:t>
            </a:r>
            <a:r>
              <a:rPr lang="en-US" sz="1000" b="0" i="0" u="none" strike="noStrike" cap="none" baseline="0">
                <a:solidFill>
                  <a:srgbClr val="000000"/>
                </a:solidFill>
                <a:latin typeface="Trebuchet MS"/>
                <a:ea typeface="Trebuchet MS"/>
                <a:cs typeface="Trebuchet MS"/>
                <a:sym typeface="Trebuchet MS"/>
              </a:rPr>
              <a:t>in 1935. This act created a permanent old-age pension and also provided benefits to dependent children, the disabled, and other deserving groups of people. The </a:t>
            </a:r>
            <a:r>
              <a:rPr lang="en-US" sz="1000" b="0" i="0" u="sng" strike="noStrike" cap="none" baseline="0">
                <a:solidFill>
                  <a:srgbClr val="000000"/>
                </a:solidFill>
                <a:latin typeface="Trebuchet MS"/>
                <a:ea typeface="Trebuchet MS"/>
                <a:cs typeface="Trebuchet MS"/>
                <a:sym typeface="Trebuchet MS"/>
              </a:rPr>
              <a:t>1935 National Labor Relations Act</a:t>
            </a:r>
            <a:r>
              <a:rPr lang="en-US" sz="1000" b="0" i="0" u="none" strike="noStrike" cap="none" baseline="0">
                <a:solidFill>
                  <a:srgbClr val="000000"/>
                </a:solidFill>
                <a:latin typeface="Trebuchet MS"/>
                <a:ea typeface="Trebuchet MS"/>
                <a:cs typeface="Trebuchet MS"/>
                <a:sym typeface="Trebuchet MS"/>
              </a:rPr>
              <a:t> (also known as the Wagner Act) granted labor the right to organize and bargain collectively. The </a:t>
            </a:r>
            <a:r>
              <a:rPr lang="en-US" sz="1000" b="0" i="0" u="sng" strike="noStrike" cap="none" baseline="0">
                <a:solidFill>
                  <a:srgbClr val="000000"/>
                </a:solidFill>
                <a:latin typeface="Trebuchet MS"/>
                <a:ea typeface="Trebuchet MS"/>
                <a:cs typeface="Trebuchet MS"/>
                <a:sym typeface="Trebuchet MS"/>
              </a:rPr>
              <a:t>1938 Fair Labor Standards Act </a:t>
            </a:r>
            <a:r>
              <a:rPr lang="en-US" sz="1000" b="0" i="0" u="none" strike="noStrike" cap="none" baseline="0">
                <a:solidFill>
                  <a:srgbClr val="000000"/>
                </a:solidFill>
                <a:latin typeface="Trebuchet MS"/>
                <a:ea typeface="Trebuchet MS"/>
                <a:cs typeface="Trebuchet MS"/>
                <a:sym typeface="Trebuchet MS"/>
              </a:rPr>
              <a:t>regulated the number of work hours and established a minimum wage for workers involved in interstate commerce.</a:t>
            </a:r>
          </a:p>
        </p:txBody>
      </p:sp>
      <p:graphicFrame>
        <p:nvGraphicFramePr>
          <p:cNvPr id="102" name="Shape 102"/>
          <p:cNvGraphicFramePr/>
          <p:nvPr/>
        </p:nvGraphicFramePr>
        <p:xfrm>
          <a:off x="6472051" y="237508"/>
          <a:ext cx="3000000" cy="3000000"/>
        </p:xfrm>
        <a:graphic>
          <a:graphicData uri="http://schemas.openxmlformats.org/drawingml/2006/table">
            <a:tbl>
              <a:tblPr firstRow="1" bandRow="1">
                <a:noFill/>
                <a:tableStyleId>{4921DC3B-ACC7-4A2F-994F-0F7087D1494F}</a:tableStyleId>
              </a:tblPr>
              <a:tblGrid>
                <a:gridCol w="2770250"/>
                <a:gridCol w="2770250"/>
              </a:tblGrid>
              <a:tr h="1365650">
                <a:tc>
                  <a:txBody>
                    <a:bodyPr/>
                    <a:lstStyle/>
                    <a:p>
                      <a:pPr marL="0" marR="0" lvl="0" indent="0" algn="l" rtl="0">
                        <a:spcBef>
                          <a:spcPts val="0"/>
                        </a:spcBef>
                        <a:buNone/>
                      </a:pPr>
                      <a:endParaRPr sz="1800" u="none" strike="noStrike" cap="none" baseline="0"/>
                    </a:p>
                  </a:txBody>
                  <a:tcPr marL="91450" marR="91450" marT="45725" marB="45725"/>
                </a:tc>
                <a:tc>
                  <a:txBody>
                    <a:bodyPr/>
                    <a:lstStyle/>
                    <a:p>
                      <a:pPr marL="0" marR="0" lvl="0" indent="0" algn="l" rtl="0">
                        <a:spcBef>
                          <a:spcPts val="0"/>
                        </a:spcBef>
                        <a:buNone/>
                      </a:pPr>
                      <a:endParaRPr sz="1800" u="none" strike="noStrike" cap="none" baseline="0"/>
                    </a:p>
                  </a:txBody>
                  <a:tcPr marL="91450" marR="91450" marT="45725" marB="45725"/>
                </a:tc>
              </a:tr>
              <a:tr h="1381850">
                <a:tc>
                  <a:txBody>
                    <a:bodyPr/>
                    <a:lstStyle/>
                    <a:p>
                      <a:pPr marL="0" marR="0" lvl="0" indent="0" algn="l" rtl="0">
                        <a:spcBef>
                          <a:spcPts val="0"/>
                        </a:spcBef>
                        <a:buNone/>
                      </a:pPr>
                      <a:endParaRPr sz="1800" u="none" strike="noStrike" cap="none" baseline="0"/>
                    </a:p>
                  </a:txBody>
                  <a:tcPr marL="91450" marR="91450" marT="45725" marB="45725"/>
                </a:tc>
                <a:tc>
                  <a:txBody>
                    <a:bodyPr/>
                    <a:lstStyle/>
                    <a:p>
                      <a:pPr marL="0" marR="0" lvl="0" indent="0" algn="l" rtl="0">
                        <a:spcBef>
                          <a:spcPts val="0"/>
                        </a:spcBef>
                        <a:buNone/>
                      </a:pPr>
                      <a:endParaRPr sz="1800" u="none" strike="noStrike" cap="none" baseline="0"/>
                    </a:p>
                  </a:txBody>
                  <a:tcPr marL="91450" marR="91450" marT="45725" marB="45725"/>
                </a:tc>
              </a:tr>
            </a:tbl>
          </a:graphicData>
        </a:graphic>
      </p:graphicFrame>
      <p:sp>
        <p:nvSpPr>
          <p:cNvPr id="103" name="Shape 103"/>
          <p:cNvSpPr/>
          <p:nvPr/>
        </p:nvSpPr>
        <p:spPr>
          <a:xfrm>
            <a:off x="8419606" y="1107116"/>
            <a:ext cx="1603169" cy="914400"/>
          </a:xfrm>
          <a:prstGeom prst="ellipse">
            <a:avLst/>
          </a:prstGeom>
          <a:solidFill>
            <a:schemeClr val="lt1"/>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graphicFrame>
        <p:nvGraphicFramePr>
          <p:cNvPr id="104" name="Shape 104"/>
          <p:cNvGraphicFramePr/>
          <p:nvPr/>
        </p:nvGraphicFramePr>
        <p:xfrm>
          <a:off x="5308978" y="3433358"/>
          <a:ext cx="3000000" cy="3000000"/>
        </p:xfrm>
        <a:graphic>
          <a:graphicData uri="http://schemas.openxmlformats.org/drawingml/2006/table">
            <a:tbl>
              <a:tblPr firstRow="1" bandRow="1">
                <a:noFill/>
                <a:tableStyleId>{5AED84A1-E9F8-4431-ACA2-C673316CA967}</a:tableStyleId>
              </a:tblPr>
              <a:tblGrid>
                <a:gridCol w="1173700"/>
                <a:gridCol w="5559425"/>
              </a:tblGrid>
              <a:tr h="3322275">
                <a:tc>
                  <a:txBody>
                    <a:bodyPr/>
                    <a:lstStyle/>
                    <a:p>
                      <a:pPr marL="0" marR="0" lvl="0" indent="0" algn="l" rtl="0">
                        <a:spcBef>
                          <a:spcPts val="0"/>
                        </a:spcBef>
                        <a:buNone/>
                      </a:pPr>
                      <a:endParaRPr sz="1800" u="none" strike="noStrike" cap="none" baseline="0"/>
                    </a:p>
                  </a:txBody>
                  <a:tcPr marL="91450" marR="91450" marT="45725" marB="45725"/>
                </a:tc>
                <a:tc>
                  <a:txBody>
                    <a:bodyPr/>
                    <a:lstStyle/>
                    <a:p>
                      <a:pPr marL="0" marR="0" lvl="0" indent="0" algn="l" rtl="0">
                        <a:spcBef>
                          <a:spcPts val="0"/>
                        </a:spcBef>
                        <a:buNone/>
                      </a:pPr>
                      <a:endParaRPr sz="1800" u="none" strike="noStrike" cap="none" baseline="0"/>
                    </a:p>
                  </a:txBody>
                  <a:tcPr marL="91450" marR="91450" marT="45725" marB="45725"/>
                </a:tc>
              </a:tr>
            </a:tbl>
          </a:graphicData>
        </a:graphic>
      </p:graphicFrame>
      <p:sp>
        <p:nvSpPr>
          <p:cNvPr id="105" name="Shape 105"/>
          <p:cNvSpPr txBox="1"/>
          <p:nvPr/>
        </p:nvSpPr>
        <p:spPr>
          <a:xfrm>
            <a:off x="5031475" y="3103961"/>
            <a:ext cx="3730386"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1" u="none" strike="noStrike" cap="none" baseline="0">
                <a:solidFill>
                  <a:schemeClr val="dk1"/>
                </a:solidFill>
                <a:latin typeface="Consolas"/>
                <a:ea typeface="Consolas"/>
                <a:cs typeface="Consolas"/>
                <a:sym typeface="Consolas"/>
              </a:rPr>
              <a:t>  Word         Definition</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1365</Words>
  <Application>Microsoft Office PowerPoint</Application>
  <PresentationFormat>Widescreen</PresentationFormat>
  <Paragraphs>12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Consolas</vt:lpstr>
      <vt:lpstr>Georgia</vt:lpstr>
      <vt:lpstr>Trebuchet MS</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Bischoff, Michael J.</dc:creator>
  <cp:lastModifiedBy>Bischoff, Michael J.</cp:lastModifiedBy>
  <cp:revision>1</cp:revision>
  <dcterms:modified xsi:type="dcterms:W3CDTF">2015-12-01T14:10:32Z</dcterms:modified>
</cp:coreProperties>
</file>