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C2783E-352C-475C-870C-62EA6B630C5E}"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2D115-393A-425C-82B2-4E3B958A392E}" type="slidenum">
              <a:rPr lang="en-US" smtClean="0"/>
              <a:t>‹#›</a:t>
            </a:fld>
            <a:endParaRPr lang="en-US"/>
          </a:p>
        </p:txBody>
      </p:sp>
    </p:spTree>
    <p:extLst>
      <p:ext uri="{BB962C8B-B14F-4D97-AF65-F5344CB8AC3E}">
        <p14:creationId xmlns:p14="http://schemas.microsoft.com/office/powerpoint/2010/main" val="3655724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2783E-352C-475C-870C-62EA6B630C5E}"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2D115-393A-425C-82B2-4E3B958A392E}" type="slidenum">
              <a:rPr lang="en-US" smtClean="0"/>
              <a:t>‹#›</a:t>
            </a:fld>
            <a:endParaRPr lang="en-US"/>
          </a:p>
        </p:txBody>
      </p:sp>
    </p:spTree>
    <p:extLst>
      <p:ext uri="{BB962C8B-B14F-4D97-AF65-F5344CB8AC3E}">
        <p14:creationId xmlns:p14="http://schemas.microsoft.com/office/powerpoint/2010/main" val="301216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2783E-352C-475C-870C-62EA6B630C5E}"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2D115-393A-425C-82B2-4E3B958A392E}" type="slidenum">
              <a:rPr lang="en-US" smtClean="0"/>
              <a:t>‹#›</a:t>
            </a:fld>
            <a:endParaRPr lang="en-US"/>
          </a:p>
        </p:txBody>
      </p:sp>
    </p:spTree>
    <p:extLst>
      <p:ext uri="{BB962C8B-B14F-4D97-AF65-F5344CB8AC3E}">
        <p14:creationId xmlns:p14="http://schemas.microsoft.com/office/powerpoint/2010/main" val="380117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2783E-352C-475C-870C-62EA6B630C5E}"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2D115-393A-425C-82B2-4E3B958A392E}" type="slidenum">
              <a:rPr lang="en-US" smtClean="0"/>
              <a:t>‹#›</a:t>
            </a:fld>
            <a:endParaRPr lang="en-US"/>
          </a:p>
        </p:txBody>
      </p:sp>
    </p:spTree>
    <p:extLst>
      <p:ext uri="{BB962C8B-B14F-4D97-AF65-F5344CB8AC3E}">
        <p14:creationId xmlns:p14="http://schemas.microsoft.com/office/powerpoint/2010/main" val="646623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C2783E-352C-475C-870C-62EA6B630C5E}"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2D115-393A-425C-82B2-4E3B958A392E}" type="slidenum">
              <a:rPr lang="en-US" smtClean="0"/>
              <a:t>‹#›</a:t>
            </a:fld>
            <a:endParaRPr lang="en-US"/>
          </a:p>
        </p:txBody>
      </p:sp>
    </p:spTree>
    <p:extLst>
      <p:ext uri="{BB962C8B-B14F-4D97-AF65-F5344CB8AC3E}">
        <p14:creationId xmlns:p14="http://schemas.microsoft.com/office/powerpoint/2010/main" val="30209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C2783E-352C-475C-870C-62EA6B630C5E}"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2D115-393A-425C-82B2-4E3B958A392E}" type="slidenum">
              <a:rPr lang="en-US" smtClean="0"/>
              <a:t>‹#›</a:t>
            </a:fld>
            <a:endParaRPr lang="en-US"/>
          </a:p>
        </p:txBody>
      </p:sp>
    </p:spTree>
    <p:extLst>
      <p:ext uri="{BB962C8B-B14F-4D97-AF65-F5344CB8AC3E}">
        <p14:creationId xmlns:p14="http://schemas.microsoft.com/office/powerpoint/2010/main" val="28063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C2783E-352C-475C-870C-62EA6B630C5E}"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02D115-393A-425C-82B2-4E3B958A392E}" type="slidenum">
              <a:rPr lang="en-US" smtClean="0"/>
              <a:t>‹#›</a:t>
            </a:fld>
            <a:endParaRPr lang="en-US"/>
          </a:p>
        </p:txBody>
      </p:sp>
    </p:spTree>
    <p:extLst>
      <p:ext uri="{BB962C8B-B14F-4D97-AF65-F5344CB8AC3E}">
        <p14:creationId xmlns:p14="http://schemas.microsoft.com/office/powerpoint/2010/main" val="1385983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C2783E-352C-475C-870C-62EA6B630C5E}" type="datetimeFigureOut">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02D115-393A-425C-82B2-4E3B958A392E}" type="slidenum">
              <a:rPr lang="en-US" smtClean="0"/>
              <a:t>‹#›</a:t>
            </a:fld>
            <a:endParaRPr lang="en-US"/>
          </a:p>
        </p:txBody>
      </p:sp>
    </p:spTree>
    <p:extLst>
      <p:ext uri="{BB962C8B-B14F-4D97-AF65-F5344CB8AC3E}">
        <p14:creationId xmlns:p14="http://schemas.microsoft.com/office/powerpoint/2010/main" val="2731568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C2783E-352C-475C-870C-62EA6B630C5E}"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02D115-393A-425C-82B2-4E3B958A392E}" type="slidenum">
              <a:rPr lang="en-US" smtClean="0"/>
              <a:t>‹#›</a:t>
            </a:fld>
            <a:endParaRPr lang="en-US"/>
          </a:p>
        </p:txBody>
      </p:sp>
    </p:spTree>
    <p:extLst>
      <p:ext uri="{BB962C8B-B14F-4D97-AF65-F5344CB8AC3E}">
        <p14:creationId xmlns:p14="http://schemas.microsoft.com/office/powerpoint/2010/main" val="3971795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C2783E-352C-475C-870C-62EA6B630C5E}"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2D115-393A-425C-82B2-4E3B958A392E}" type="slidenum">
              <a:rPr lang="en-US" smtClean="0"/>
              <a:t>‹#›</a:t>
            </a:fld>
            <a:endParaRPr lang="en-US"/>
          </a:p>
        </p:txBody>
      </p:sp>
    </p:spTree>
    <p:extLst>
      <p:ext uri="{BB962C8B-B14F-4D97-AF65-F5344CB8AC3E}">
        <p14:creationId xmlns:p14="http://schemas.microsoft.com/office/powerpoint/2010/main" val="6543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C2783E-352C-475C-870C-62EA6B630C5E}"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2D115-393A-425C-82B2-4E3B958A392E}" type="slidenum">
              <a:rPr lang="en-US" smtClean="0"/>
              <a:t>‹#›</a:t>
            </a:fld>
            <a:endParaRPr lang="en-US"/>
          </a:p>
        </p:txBody>
      </p:sp>
    </p:spTree>
    <p:extLst>
      <p:ext uri="{BB962C8B-B14F-4D97-AF65-F5344CB8AC3E}">
        <p14:creationId xmlns:p14="http://schemas.microsoft.com/office/powerpoint/2010/main" val="116050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C2783E-352C-475C-870C-62EA6B630C5E}" type="datetimeFigureOut">
              <a:rPr lang="en-US" smtClean="0"/>
              <a:t>12/1/2015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2D115-393A-425C-82B2-4E3B958A392E}" type="slidenum">
              <a:rPr lang="en-US" smtClean="0"/>
              <a:t>‹#›</a:t>
            </a:fld>
            <a:endParaRPr lang="en-US"/>
          </a:p>
        </p:txBody>
      </p:sp>
    </p:spTree>
    <p:extLst>
      <p:ext uri="{BB962C8B-B14F-4D97-AF65-F5344CB8AC3E}">
        <p14:creationId xmlns:p14="http://schemas.microsoft.com/office/powerpoint/2010/main" val="103110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691" y="0"/>
            <a:ext cx="1021305" cy="276999"/>
          </a:xfrm>
          <a:prstGeom prst="rect">
            <a:avLst/>
          </a:prstGeom>
        </p:spPr>
        <p:txBody>
          <a:bodyPr wrap="none">
            <a:spAutoFit/>
          </a:bodyPr>
          <a:lstStyle/>
          <a:p>
            <a:r>
              <a:rPr lang="en-US" sz="1200" b="1" dirty="0" smtClean="0"/>
              <a:t>Mass Culture</a:t>
            </a:r>
            <a:endParaRPr lang="en-US" sz="1200" b="1" dirty="0"/>
          </a:p>
        </p:txBody>
      </p:sp>
      <p:sp>
        <p:nvSpPr>
          <p:cNvPr id="5" name="Rectangle 4"/>
          <p:cNvSpPr/>
          <p:nvPr/>
        </p:nvSpPr>
        <p:spPr>
          <a:xfrm>
            <a:off x="-18691" y="159989"/>
            <a:ext cx="4438291" cy="2554545"/>
          </a:xfrm>
          <a:prstGeom prst="rect">
            <a:avLst/>
          </a:prstGeom>
        </p:spPr>
        <p:txBody>
          <a:bodyPr wrap="square">
            <a:spAutoFit/>
          </a:bodyPr>
          <a:lstStyle/>
          <a:p>
            <a:r>
              <a:rPr lang="en-US" sz="1000" dirty="0" smtClean="0"/>
              <a:t>During the 1920s, many Americans delighted in the consumer products and commercial leisure activities that made up a new mass culture. Many of these activities -- reading best-seller books, listening to the phonograph, dancing at nightclubs, and attending professional and college sporting events -- became defining features of modern American culture. Professional sports figures became famous. For instance, baseball player Babe Ruth typified the culture's emphasis on frivolity and celebrity. Two of the most popular mass culture activities were listening to the radio and going to the movies. The number of commercial radio stations increased from one to well over 800 between 1920 and 1929. National radio networks, such as the National Broadcasting Company (NBC), were established. Movie attendance also soared during the decade -- movies attracted three-fourths of the population each week. Although often criticized as frivolous, these activities exposed Americans to ideas, trends, and fashions outside their local community. Thus, they helped Americans connect with the larger national community and helped diminish some of the regional, ethnic, and social differences that had existed in America.</a:t>
            </a:r>
            <a:endParaRPr lang="en-US" sz="1000" dirty="0"/>
          </a:p>
        </p:txBody>
      </p:sp>
      <p:sp>
        <p:nvSpPr>
          <p:cNvPr id="6" name="Rectangle 5"/>
          <p:cNvSpPr/>
          <p:nvPr/>
        </p:nvSpPr>
        <p:spPr>
          <a:xfrm>
            <a:off x="0" y="2871218"/>
            <a:ext cx="4572000" cy="2862322"/>
          </a:xfrm>
          <a:prstGeom prst="rect">
            <a:avLst/>
          </a:prstGeom>
        </p:spPr>
        <p:txBody>
          <a:bodyPr>
            <a:spAutoFit/>
          </a:bodyPr>
          <a:lstStyle/>
          <a:p>
            <a:r>
              <a:rPr lang="en-US" sz="1000" dirty="0" smtClean="0"/>
              <a:t>During the 1920s, most business owners stimulated consumption through innovative marketing and retailing strategies. Among the most popular was extensive brand-name advertising that involved placing ads in newspapers and magazines, and on radio, billboards, and streetcar signs. Advertisers would guarantee that the product would be convenient, useful, and that its use would lead to personal success and gratification. Another marketing method that became popular during the period was a retailing practice known as the installment plan -- a practice that allowed consumers to buy a product using credit provided by the retailer. Indeed, installment plans proved to be so popular, that by the end of the decade 60% of all cars, 75% of all radios, and 60% of all furniture were purchased using credit. Consumerism was also encouraged by the rapid nationwide expansion of chain stores, such as Woolworth and the Great Atlantic &amp; Pacific Tea Company (A &amp; P). Because chains operated hundreds of stores, they were able to purchase products from manufacturers in bulk, which led to lower prices. Small businesses found it very difficult to compete against the superior buying power of the chain stores. Many found that they were losing their traditional customers and went out of business or were absorbed by larger companies. The spread of national chain stores also helped diminish some of America's regional, ethnic, and social differences.</a:t>
            </a:r>
            <a:endParaRPr lang="en-US" sz="1000" dirty="0"/>
          </a:p>
        </p:txBody>
      </p:sp>
      <p:sp>
        <p:nvSpPr>
          <p:cNvPr id="7" name="Rectangle 6"/>
          <p:cNvSpPr/>
          <p:nvPr/>
        </p:nvSpPr>
        <p:spPr>
          <a:xfrm>
            <a:off x="-55689" y="2647085"/>
            <a:ext cx="1058303" cy="276999"/>
          </a:xfrm>
          <a:prstGeom prst="rect">
            <a:avLst/>
          </a:prstGeom>
        </p:spPr>
        <p:txBody>
          <a:bodyPr wrap="none">
            <a:spAutoFit/>
          </a:bodyPr>
          <a:lstStyle/>
          <a:p>
            <a:r>
              <a:rPr lang="en-US" sz="1200" b="1" dirty="0" smtClean="0"/>
              <a:t>Consumerism</a:t>
            </a:r>
            <a:endParaRPr lang="en-US" sz="1200" b="1" dirty="0"/>
          </a:p>
        </p:txBody>
      </p:sp>
      <p:sp>
        <p:nvSpPr>
          <p:cNvPr id="8" name="Rectangle 7"/>
          <p:cNvSpPr/>
          <p:nvPr/>
        </p:nvSpPr>
        <p:spPr>
          <a:xfrm>
            <a:off x="0" y="5604108"/>
            <a:ext cx="1331455" cy="276999"/>
          </a:xfrm>
          <a:prstGeom prst="rect">
            <a:avLst/>
          </a:prstGeom>
        </p:spPr>
        <p:txBody>
          <a:bodyPr wrap="none">
            <a:spAutoFit/>
          </a:bodyPr>
          <a:lstStyle/>
          <a:p>
            <a:r>
              <a:rPr lang="en-US" sz="1200" b="1" dirty="0" smtClean="0"/>
              <a:t>The New Morality</a:t>
            </a:r>
            <a:endParaRPr lang="en-US" sz="1200" b="1" dirty="0"/>
          </a:p>
        </p:txBody>
      </p:sp>
      <p:sp>
        <p:nvSpPr>
          <p:cNvPr id="9" name="Rectangle 8"/>
          <p:cNvSpPr/>
          <p:nvPr/>
        </p:nvSpPr>
        <p:spPr>
          <a:xfrm>
            <a:off x="0" y="5811559"/>
            <a:ext cx="4572000" cy="1015663"/>
          </a:xfrm>
          <a:prstGeom prst="rect">
            <a:avLst/>
          </a:prstGeom>
        </p:spPr>
        <p:txBody>
          <a:bodyPr>
            <a:spAutoFit/>
          </a:bodyPr>
          <a:lstStyle/>
          <a:p>
            <a:r>
              <a:rPr lang="en-US" sz="1000" dirty="0" smtClean="0"/>
              <a:t>Previously, Americans had embraced the Victorian values of self-denial, sacrifice, and hard work. However, in the 1920s, many appeared to take a carefree, self-indulgent approach to life that emphasized the importance of personal gratification. Indeed, some journalists referred to the decade as the "Age of Wonderful Nonsense" because of Americans' interest in materialism and frivolity. To the delight of the business community, many Americans went about acquiring more new goods and</a:t>
            </a:r>
            <a:endParaRPr lang="en-US" sz="1000" dirty="0"/>
          </a:p>
        </p:txBody>
      </p:sp>
      <p:sp>
        <p:nvSpPr>
          <p:cNvPr id="10" name="Rectangle 9"/>
          <p:cNvSpPr/>
          <p:nvPr/>
        </p:nvSpPr>
        <p:spPr>
          <a:xfrm>
            <a:off x="4572000" y="-67449"/>
            <a:ext cx="1021305" cy="276999"/>
          </a:xfrm>
          <a:prstGeom prst="rect">
            <a:avLst/>
          </a:prstGeom>
        </p:spPr>
        <p:txBody>
          <a:bodyPr wrap="none">
            <a:spAutoFit/>
          </a:bodyPr>
          <a:lstStyle/>
          <a:p>
            <a:r>
              <a:rPr lang="en-US" sz="1200" b="1" dirty="0" smtClean="0"/>
              <a:t>Mass Culture</a:t>
            </a:r>
            <a:endParaRPr lang="en-US" sz="1200" b="1" dirty="0"/>
          </a:p>
        </p:txBody>
      </p:sp>
      <p:sp>
        <p:nvSpPr>
          <p:cNvPr id="11" name="Rectangle 10"/>
          <p:cNvSpPr/>
          <p:nvPr/>
        </p:nvSpPr>
        <p:spPr>
          <a:xfrm>
            <a:off x="4572000" y="92540"/>
            <a:ext cx="4438291" cy="2554545"/>
          </a:xfrm>
          <a:prstGeom prst="rect">
            <a:avLst/>
          </a:prstGeom>
        </p:spPr>
        <p:txBody>
          <a:bodyPr wrap="square">
            <a:spAutoFit/>
          </a:bodyPr>
          <a:lstStyle/>
          <a:p>
            <a:r>
              <a:rPr lang="en-US" sz="1000" dirty="0" smtClean="0"/>
              <a:t>During the 1920s, many Americans delighted in the consumer products and commercial leisure activities that made up a new mass culture. Many of these activities -- reading best-seller books, listening to the phonograph, dancing at nightclubs, and attending professional and college sporting events -- became defining features of modern American culture. Professional sports figures became famous. For instance, baseball player Babe Ruth typified the culture's emphasis on frivolity and celebrity. Two of the most popular mass culture activities were listening to the radio and going to the movies. The number of commercial radio stations increased from one to well over 800 between 1920 and 1929. National radio networks, such as the National Broadcasting Company (NBC), were established. Movie attendance also soared during the decade -- movies attracted three-fourths of the population each week. Although often criticized as frivolous, these activities exposed Americans to ideas, trends, and fashions outside their local community. Thus, they helped Americans connect with the larger national community and helped diminish some of the regional, ethnic, and social differences that had existed in America.</a:t>
            </a:r>
            <a:endParaRPr lang="en-US" sz="1000" dirty="0"/>
          </a:p>
        </p:txBody>
      </p:sp>
      <p:sp>
        <p:nvSpPr>
          <p:cNvPr id="12" name="Rectangle 11"/>
          <p:cNvSpPr/>
          <p:nvPr/>
        </p:nvSpPr>
        <p:spPr>
          <a:xfrm>
            <a:off x="4590691" y="2803769"/>
            <a:ext cx="4572000" cy="2862322"/>
          </a:xfrm>
          <a:prstGeom prst="rect">
            <a:avLst/>
          </a:prstGeom>
        </p:spPr>
        <p:txBody>
          <a:bodyPr>
            <a:spAutoFit/>
          </a:bodyPr>
          <a:lstStyle/>
          <a:p>
            <a:r>
              <a:rPr lang="en-US" sz="1000" dirty="0" smtClean="0"/>
              <a:t>During the 1920s, most business owners stimulated consumption through innovative marketing and retailing strategies. Among the most popular was extensive brand-name advertising that involved placing ads in newspapers and magazines, and on radio, billboards, and streetcar signs. Advertisers would guarantee that the product would be convenient, useful, and that its use would lead to personal success and gratification. Another marketing method that became popular during the period was a retailing practice known as the installment plan -- a practice that allowed consumers to buy a product using credit provided by the retailer. Indeed, installment plans proved to be so popular, that by the end of the decade 60% of all cars, 75% of all radios, and 60% of all furniture were purchased using credit. Consumerism was also encouraged by the rapid nationwide expansion of chain stores, such as Woolworth and the Great Atlantic &amp; Pacific Tea Company (A &amp; P). Because chains operated hundreds of stores, they were able to purchase products from manufacturers in bulk, which led to lower prices. Small businesses found it very difficult to compete against the superior buying power of the chain stores. Many found that they were losing their traditional customers and went out of business or were absorbed by larger companies. The spread of national chain stores also helped diminish some of America's regional, ethnic, and social differences.</a:t>
            </a:r>
            <a:endParaRPr lang="en-US" sz="1000" dirty="0"/>
          </a:p>
        </p:txBody>
      </p:sp>
      <p:sp>
        <p:nvSpPr>
          <p:cNvPr id="13" name="Rectangle 12"/>
          <p:cNvSpPr/>
          <p:nvPr/>
        </p:nvSpPr>
        <p:spPr>
          <a:xfrm>
            <a:off x="4535002" y="2579636"/>
            <a:ext cx="1058303" cy="276999"/>
          </a:xfrm>
          <a:prstGeom prst="rect">
            <a:avLst/>
          </a:prstGeom>
        </p:spPr>
        <p:txBody>
          <a:bodyPr wrap="none">
            <a:spAutoFit/>
          </a:bodyPr>
          <a:lstStyle/>
          <a:p>
            <a:r>
              <a:rPr lang="en-US" sz="1200" b="1" dirty="0" smtClean="0"/>
              <a:t>Consumerism</a:t>
            </a:r>
            <a:endParaRPr lang="en-US" sz="1200" b="1" dirty="0"/>
          </a:p>
        </p:txBody>
      </p:sp>
      <p:sp>
        <p:nvSpPr>
          <p:cNvPr id="14" name="Rectangle 13"/>
          <p:cNvSpPr/>
          <p:nvPr/>
        </p:nvSpPr>
        <p:spPr>
          <a:xfrm>
            <a:off x="4590691" y="5536659"/>
            <a:ext cx="1331455" cy="276999"/>
          </a:xfrm>
          <a:prstGeom prst="rect">
            <a:avLst/>
          </a:prstGeom>
        </p:spPr>
        <p:txBody>
          <a:bodyPr wrap="none">
            <a:spAutoFit/>
          </a:bodyPr>
          <a:lstStyle/>
          <a:p>
            <a:r>
              <a:rPr lang="en-US" sz="1200" b="1" dirty="0" smtClean="0"/>
              <a:t>The New Morality</a:t>
            </a:r>
            <a:endParaRPr lang="en-US" sz="1200" b="1" dirty="0"/>
          </a:p>
        </p:txBody>
      </p:sp>
      <p:sp>
        <p:nvSpPr>
          <p:cNvPr id="15" name="Rectangle 14"/>
          <p:cNvSpPr/>
          <p:nvPr/>
        </p:nvSpPr>
        <p:spPr>
          <a:xfrm>
            <a:off x="4590691" y="5744110"/>
            <a:ext cx="4572000" cy="1015663"/>
          </a:xfrm>
          <a:prstGeom prst="rect">
            <a:avLst/>
          </a:prstGeom>
        </p:spPr>
        <p:txBody>
          <a:bodyPr>
            <a:spAutoFit/>
          </a:bodyPr>
          <a:lstStyle/>
          <a:p>
            <a:r>
              <a:rPr lang="en-US" sz="1000" dirty="0" smtClean="0"/>
              <a:t>Previously, Americans had embraced the Victorian values of self-denial, sacrifice, and hard work. However, in the 1920s, many appeared to take a carefree, self-indulgent approach to life that emphasized the importance of personal gratification. Indeed, some journalists referred to the decade as the "Age of Wonderful Nonsense" because of Americans' interest in materialism and frivolity. To the delight of the business community, many Americans went about acquiring more new goods and</a:t>
            </a:r>
            <a:endParaRPr lang="en-US" sz="1000" dirty="0"/>
          </a:p>
        </p:txBody>
      </p:sp>
    </p:spTree>
    <p:extLst>
      <p:ext uri="{BB962C8B-B14F-4D97-AF65-F5344CB8AC3E}">
        <p14:creationId xmlns:p14="http://schemas.microsoft.com/office/powerpoint/2010/main" val="252489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 y="24884"/>
            <a:ext cx="2109937" cy="276999"/>
          </a:xfrm>
          <a:prstGeom prst="rect">
            <a:avLst/>
          </a:prstGeom>
        </p:spPr>
        <p:txBody>
          <a:bodyPr wrap="none">
            <a:spAutoFit/>
          </a:bodyPr>
          <a:lstStyle/>
          <a:p>
            <a:r>
              <a:rPr lang="en-US" sz="1200" b="1" dirty="0" smtClean="0"/>
              <a:t>The New Morality (continued)</a:t>
            </a:r>
            <a:endParaRPr lang="en-US" sz="1200" b="1" dirty="0"/>
          </a:p>
        </p:txBody>
      </p:sp>
      <p:sp>
        <p:nvSpPr>
          <p:cNvPr id="5" name="Rectangle 4"/>
          <p:cNvSpPr/>
          <p:nvPr/>
        </p:nvSpPr>
        <p:spPr>
          <a:xfrm>
            <a:off x="-41392" y="301883"/>
            <a:ext cx="4572000" cy="1169551"/>
          </a:xfrm>
          <a:prstGeom prst="rect">
            <a:avLst/>
          </a:prstGeom>
        </p:spPr>
        <p:txBody>
          <a:bodyPr>
            <a:spAutoFit/>
          </a:bodyPr>
          <a:lstStyle/>
          <a:p>
            <a:r>
              <a:rPr lang="en-US" sz="1000" dirty="0" smtClean="0"/>
              <a:t>enjoying the range of new leisure opportunities as never before. Others, especially young people, went even further and challenged traditional values and embraced "wild" dances, bootleg liquor, and sexual openness. Many young women, for example, adopted the "flapper" image. They cut their hair short, wore makeup and revealing clothing, and smoked cigarettes and drank alcohol in public. Thus, women as a group experienced great cultural changes during the Roaring Twenties -- they redefined traditional conceptions of what it meant to be "feminine."</a:t>
            </a:r>
            <a:endParaRPr lang="en-US" sz="1000" dirty="0"/>
          </a:p>
        </p:txBody>
      </p:sp>
      <p:sp>
        <p:nvSpPr>
          <p:cNvPr id="8" name="Oval 7"/>
          <p:cNvSpPr/>
          <p:nvPr/>
        </p:nvSpPr>
        <p:spPr>
          <a:xfrm>
            <a:off x="-49932" y="2838450"/>
            <a:ext cx="2178919" cy="1181100"/>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10" name="Oval 9"/>
          <p:cNvSpPr/>
          <p:nvPr/>
        </p:nvSpPr>
        <p:spPr>
          <a:xfrm>
            <a:off x="2023227" y="1471434"/>
            <a:ext cx="2159233" cy="1219200"/>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12" name="Oval 11"/>
          <p:cNvSpPr/>
          <p:nvPr/>
        </p:nvSpPr>
        <p:spPr>
          <a:xfrm>
            <a:off x="-41392" y="1471434"/>
            <a:ext cx="2064619" cy="1219200"/>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13" name="Oval 12"/>
          <p:cNvSpPr/>
          <p:nvPr/>
        </p:nvSpPr>
        <p:spPr>
          <a:xfrm>
            <a:off x="2128987" y="2800350"/>
            <a:ext cx="2121133" cy="1219200"/>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14" name="Oval 13"/>
          <p:cNvSpPr/>
          <p:nvPr/>
        </p:nvSpPr>
        <p:spPr>
          <a:xfrm>
            <a:off x="2179903" y="5562600"/>
            <a:ext cx="2070217" cy="1219200"/>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15" name="Oval 14"/>
          <p:cNvSpPr/>
          <p:nvPr/>
        </p:nvSpPr>
        <p:spPr>
          <a:xfrm>
            <a:off x="2167086" y="4140458"/>
            <a:ext cx="2083034" cy="1219200"/>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16" name="Oval 15"/>
          <p:cNvSpPr/>
          <p:nvPr/>
        </p:nvSpPr>
        <p:spPr>
          <a:xfrm>
            <a:off x="-68982" y="4152900"/>
            <a:ext cx="2197969" cy="1206758"/>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17" name="Oval 16"/>
          <p:cNvSpPr/>
          <p:nvPr/>
        </p:nvSpPr>
        <p:spPr>
          <a:xfrm>
            <a:off x="-49932" y="5562600"/>
            <a:ext cx="2178919" cy="1219200"/>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9" name="Rectangle 8"/>
          <p:cNvSpPr/>
          <p:nvPr/>
        </p:nvSpPr>
        <p:spPr>
          <a:xfrm>
            <a:off x="-22342" y="1560672"/>
            <a:ext cx="841492" cy="2286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1917</a:t>
            </a:r>
            <a:endParaRPr lang="en-US" sz="1400" dirty="0"/>
          </a:p>
        </p:txBody>
      </p:sp>
      <p:sp>
        <p:nvSpPr>
          <p:cNvPr id="19" name="Rectangle 18"/>
          <p:cNvSpPr/>
          <p:nvPr/>
        </p:nvSpPr>
        <p:spPr>
          <a:xfrm>
            <a:off x="-22342" y="5681732"/>
            <a:ext cx="841492" cy="2286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1924</a:t>
            </a:r>
            <a:endParaRPr lang="en-US" sz="1400" dirty="0"/>
          </a:p>
        </p:txBody>
      </p:sp>
      <p:sp>
        <p:nvSpPr>
          <p:cNvPr id="20" name="Rectangle 19"/>
          <p:cNvSpPr/>
          <p:nvPr/>
        </p:nvSpPr>
        <p:spPr>
          <a:xfrm>
            <a:off x="2102030" y="4220349"/>
            <a:ext cx="950854" cy="310634"/>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1922/3</a:t>
            </a:r>
            <a:endParaRPr lang="en-US" sz="1400" dirty="0"/>
          </a:p>
        </p:txBody>
      </p:sp>
      <p:sp>
        <p:nvSpPr>
          <p:cNvPr id="21" name="Rectangle 20"/>
          <p:cNvSpPr/>
          <p:nvPr/>
        </p:nvSpPr>
        <p:spPr>
          <a:xfrm>
            <a:off x="-30882" y="4302383"/>
            <a:ext cx="841492" cy="2286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1921</a:t>
            </a:r>
            <a:endParaRPr lang="en-US" sz="1400" dirty="0"/>
          </a:p>
        </p:txBody>
      </p:sp>
      <p:sp>
        <p:nvSpPr>
          <p:cNvPr id="22" name="Rectangle 21"/>
          <p:cNvSpPr/>
          <p:nvPr/>
        </p:nvSpPr>
        <p:spPr>
          <a:xfrm>
            <a:off x="2102030" y="2891969"/>
            <a:ext cx="841492" cy="2286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1920</a:t>
            </a:r>
            <a:endParaRPr lang="en-US" sz="1400" dirty="0"/>
          </a:p>
        </p:txBody>
      </p:sp>
      <p:sp>
        <p:nvSpPr>
          <p:cNvPr id="23" name="Rectangle 22"/>
          <p:cNvSpPr/>
          <p:nvPr/>
        </p:nvSpPr>
        <p:spPr>
          <a:xfrm>
            <a:off x="0" y="2894886"/>
            <a:ext cx="841492" cy="2286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1919</a:t>
            </a:r>
            <a:endParaRPr lang="en-US" sz="1400" dirty="0"/>
          </a:p>
        </p:txBody>
      </p:sp>
      <p:sp>
        <p:nvSpPr>
          <p:cNvPr id="24" name="Rectangle 23"/>
          <p:cNvSpPr/>
          <p:nvPr/>
        </p:nvSpPr>
        <p:spPr>
          <a:xfrm>
            <a:off x="2102030" y="1585973"/>
            <a:ext cx="841492" cy="2286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1918</a:t>
            </a:r>
            <a:endParaRPr lang="en-US" sz="1400" dirty="0"/>
          </a:p>
        </p:txBody>
      </p:sp>
      <p:sp>
        <p:nvSpPr>
          <p:cNvPr id="25" name="Rectangle 24"/>
          <p:cNvSpPr/>
          <p:nvPr/>
        </p:nvSpPr>
        <p:spPr>
          <a:xfrm>
            <a:off x="2179903" y="5654933"/>
            <a:ext cx="841492" cy="2286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1925</a:t>
            </a:r>
            <a:endParaRPr lang="en-US" sz="1400" dirty="0"/>
          </a:p>
        </p:txBody>
      </p:sp>
      <p:sp>
        <p:nvSpPr>
          <p:cNvPr id="29" name="Rectangle 28"/>
          <p:cNvSpPr/>
          <p:nvPr/>
        </p:nvSpPr>
        <p:spPr>
          <a:xfrm>
            <a:off x="4851167" y="79117"/>
            <a:ext cx="2109937" cy="276999"/>
          </a:xfrm>
          <a:prstGeom prst="rect">
            <a:avLst/>
          </a:prstGeom>
        </p:spPr>
        <p:txBody>
          <a:bodyPr wrap="none">
            <a:spAutoFit/>
          </a:bodyPr>
          <a:lstStyle/>
          <a:p>
            <a:r>
              <a:rPr lang="en-US" sz="1200" b="1" dirty="0" smtClean="0"/>
              <a:t>The New Morality (continued)</a:t>
            </a:r>
            <a:endParaRPr lang="en-US" sz="1200" b="1" dirty="0"/>
          </a:p>
        </p:txBody>
      </p:sp>
      <p:sp>
        <p:nvSpPr>
          <p:cNvPr id="30" name="Rectangle 29"/>
          <p:cNvSpPr/>
          <p:nvPr/>
        </p:nvSpPr>
        <p:spPr>
          <a:xfrm>
            <a:off x="4790725" y="356116"/>
            <a:ext cx="4572000" cy="1169551"/>
          </a:xfrm>
          <a:prstGeom prst="rect">
            <a:avLst/>
          </a:prstGeom>
        </p:spPr>
        <p:txBody>
          <a:bodyPr>
            <a:spAutoFit/>
          </a:bodyPr>
          <a:lstStyle/>
          <a:p>
            <a:r>
              <a:rPr lang="en-US" sz="1000" dirty="0" smtClean="0"/>
              <a:t>enjoying the range of new leisure opportunities as never before. Others, especially young people, went even further and challenged traditional values and embraced "wild" dances, bootleg liquor, and sexual openness. Many young women, for example, adopted the "flapper" image. They cut their hair short, wore makeup and revealing clothing, and smoked cigarettes and drank alcohol in public. Thus, women as a group experienced great cultural changes during the Roaring Twenties -- they redefined traditional conceptions of what it meant to be "feminine."</a:t>
            </a:r>
            <a:endParaRPr lang="en-US" sz="1000" dirty="0"/>
          </a:p>
        </p:txBody>
      </p:sp>
      <p:sp>
        <p:nvSpPr>
          <p:cNvPr id="31" name="Oval 30"/>
          <p:cNvSpPr/>
          <p:nvPr/>
        </p:nvSpPr>
        <p:spPr>
          <a:xfrm>
            <a:off x="4782185" y="2873633"/>
            <a:ext cx="2218975" cy="1164967"/>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32" name="Oval 31"/>
          <p:cNvSpPr/>
          <p:nvPr/>
        </p:nvSpPr>
        <p:spPr>
          <a:xfrm>
            <a:off x="7052984" y="1525667"/>
            <a:ext cx="2091016" cy="1164967"/>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33" name="Oval 32"/>
          <p:cNvSpPr/>
          <p:nvPr/>
        </p:nvSpPr>
        <p:spPr>
          <a:xfrm>
            <a:off x="4753260" y="1525667"/>
            <a:ext cx="2207844" cy="1164967"/>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34" name="Oval 33"/>
          <p:cNvSpPr/>
          <p:nvPr/>
        </p:nvSpPr>
        <p:spPr>
          <a:xfrm>
            <a:off x="7091084" y="2873633"/>
            <a:ext cx="2052916" cy="1145917"/>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35" name="Oval 34"/>
          <p:cNvSpPr/>
          <p:nvPr/>
        </p:nvSpPr>
        <p:spPr>
          <a:xfrm>
            <a:off x="7072034" y="5616833"/>
            <a:ext cx="2071966" cy="1164967"/>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36" name="Oval 35"/>
          <p:cNvSpPr/>
          <p:nvPr/>
        </p:nvSpPr>
        <p:spPr>
          <a:xfrm>
            <a:off x="7117417" y="4245233"/>
            <a:ext cx="2026583" cy="1114425"/>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37" name="Oval 36"/>
          <p:cNvSpPr/>
          <p:nvPr/>
        </p:nvSpPr>
        <p:spPr>
          <a:xfrm>
            <a:off x="4824134" y="4245233"/>
            <a:ext cx="2136970" cy="1126867"/>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38" name="Oval 37"/>
          <p:cNvSpPr/>
          <p:nvPr/>
        </p:nvSpPr>
        <p:spPr>
          <a:xfrm>
            <a:off x="4782185" y="5638800"/>
            <a:ext cx="2178919" cy="1143000"/>
          </a:xfrm>
          <a:prstGeom prst="ellipse">
            <a:avLst/>
          </a:prstGeom>
          <a:ln w="28575"/>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rtlCol="0" anchor="ctr"/>
          <a:lstStyle/>
          <a:p>
            <a:pPr algn="ctr"/>
            <a:endParaRPr lang="en-US">
              <a:ln w="76200">
                <a:solidFill>
                  <a:schemeClr val="tx1"/>
                </a:solidFill>
              </a:ln>
            </a:endParaRPr>
          </a:p>
        </p:txBody>
      </p:sp>
      <p:sp>
        <p:nvSpPr>
          <p:cNvPr id="39" name="Rectangle 38"/>
          <p:cNvSpPr/>
          <p:nvPr/>
        </p:nvSpPr>
        <p:spPr>
          <a:xfrm>
            <a:off x="4753260" y="1643123"/>
            <a:ext cx="841492" cy="2286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1917</a:t>
            </a:r>
            <a:endParaRPr lang="en-US" sz="1400" dirty="0"/>
          </a:p>
        </p:txBody>
      </p:sp>
      <p:sp>
        <p:nvSpPr>
          <p:cNvPr id="40" name="Rectangle 39"/>
          <p:cNvSpPr/>
          <p:nvPr/>
        </p:nvSpPr>
        <p:spPr>
          <a:xfrm>
            <a:off x="4836601" y="5769233"/>
            <a:ext cx="841492" cy="2286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1924</a:t>
            </a:r>
            <a:endParaRPr lang="en-US" sz="1400" dirty="0"/>
          </a:p>
        </p:txBody>
      </p:sp>
      <p:sp>
        <p:nvSpPr>
          <p:cNvPr id="42" name="Rectangle 41"/>
          <p:cNvSpPr/>
          <p:nvPr/>
        </p:nvSpPr>
        <p:spPr>
          <a:xfrm>
            <a:off x="4790725" y="4375666"/>
            <a:ext cx="841492" cy="2286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1921</a:t>
            </a:r>
            <a:endParaRPr lang="en-US" sz="1400" dirty="0"/>
          </a:p>
        </p:txBody>
      </p:sp>
      <p:sp>
        <p:nvSpPr>
          <p:cNvPr id="43" name="Rectangle 42"/>
          <p:cNvSpPr/>
          <p:nvPr/>
        </p:nvSpPr>
        <p:spPr>
          <a:xfrm>
            <a:off x="7051727" y="2926438"/>
            <a:ext cx="841492" cy="2286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1920</a:t>
            </a:r>
            <a:endParaRPr lang="en-US" sz="1400" dirty="0"/>
          </a:p>
        </p:txBody>
      </p:sp>
      <p:sp>
        <p:nvSpPr>
          <p:cNvPr id="44" name="Rectangle 43"/>
          <p:cNvSpPr/>
          <p:nvPr/>
        </p:nvSpPr>
        <p:spPr>
          <a:xfrm>
            <a:off x="4790725" y="2949119"/>
            <a:ext cx="841492" cy="2286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1919</a:t>
            </a:r>
            <a:endParaRPr lang="en-US" sz="1400" dirty="0"/>
          </a:p>
        </p:txBody>
      </p:sp>
      <p:sp>
        <p:nvSpPr>
          <p:cNvPr id="45" name="Rectangle 44"/>
          <p:cNvSpPr/>
          <p:nvPr/>
        </p:nvSpPr>
        <p:spPr>
          <a:xfrm>
            <a:off x="7051727" y="1625501"/>
            <a:ext cx="841492" cy="2286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1918</a:t>
            </a:r>
            <a:endParaRPr lang="en-US" sz="1400" dirty="0"/>
          </a:p>
        </p:txBody>
      </p:sp>
      <p:sp>
        <p:nvSpPr>
          <p:cNvPr id="46" name="Rectangle 45"/>
          <p:cNvSpPr/>
          <p:nvPr/>
        </p:nvSpPr>
        <p:spPr>
          <a:xfrm>
            <a:off x="7235009" y="5769233"/>
            <a:ext cx="841492" cy="2286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1925</a:t>
            </a:r>
            <a:endParaRPr lang="en-US" sz="1400" dirty="0"/>
          </a:p>
        </p:txBody>
      </p:sp>
      <p:sp>
        <p:nvSpPr>
          <p:cNvPr id="49" name="Rectangle 48"/>
          <p:cNvSpPr/>
          <p:nvPr/>
        </p:nvSpPr>
        <p:spPr>
          <a:xfrm>
            <a:off x="6997046" y="4334649"/>
            <a:ext cx="950854" cy="310634"/>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1922/3</a:t>
            </a:r>
            <a:endParaRPr lang="en-US" sz="1400" dirty="0"/>
          </a:p>
        </p:txBody>
      </p:sp>
    </p:spTree>
    <p:extLst>
      <p:ext uri="{BB962C8B-B14F-4D97-AF65-F5344CB8AC3E}">
        <p14:creationId xmlns:p14="http://schemas.microsoft.com/office/powerpoint/2010/main" val="2068477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1322</Words>
  <Application>Microsoft Office PowerPoint</Application>
  <PresentationFormat>On-screen Show (4:3)</PresentationFormat>
  <Paragraphs>32</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Machin</dc:creator>
  <cp:lastModifiedBy>Bischoff, Michael J.</cp:lastModifiedBy>
  <cp:revision>4</cp:revision>
  <dcterms:created xsi:type="dcterms:W3CDTF">2015-11-05T01:24:39Z</dcterms:created>
  <dcterms:modified xsi:type="dcterms:W3CDTF">2015-12-01T14:12:08Z</dcterms:modified>
</cp:coreProperties>
</file>