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1149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1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66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22092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66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62637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66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6374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66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111673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66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56290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66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27705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31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spcBef>
                <a:spcPts val="0"/>
              </a:spcBef>
              <a:defRPr sz="4800" b="0" i="0" u="none" strike="noStrike" cap="none" baseline="0"/>
            </a:lvl2pPr>
            <a:lvl3pPr marL="0" marR="0" indent="0" algn="ctr" rtl="0">
              <a:spcBef>
                <a:spcPts val="0"/>
              </a:spcBef>
              <a:defRPr sz="4800" b="0" i="0" u="none" strike="noStrike" cap="none" baseline="0"/>
            </a:lvl3pPr>
            <a:lvl4pPr marL="0" marR="0" indent="0" algn="ctr" rtl="0">
              <a:spcBef>
                <a:spcPts val="0"/>
              </a:spcBef>
              <a:defRPr sz="4800" b="0" i="0" u="none" strike="noStrike" cap="none" baseline="0"/>
            </a:lvl4pPr>
            <a:lvl5pPr marL="0" marR="0" indent="0" algn="ctr" rtl="0">
              <a:spcBef>
                <a:spcPts val="0"/>
              </a:spcBef>
              <a:defRPr sz="4800" b="0" i="0" u="none" strike="noStrike" cap="none" baseline="0"/>
            </a:lvl5pPr>
            <a:lvl6pPr marL="0" marR="0" indent="0" algn="ctr" rtl="0">
              <a:spcBef>
                <a:spcPts val="0"/>
              </a:spcBef>
              <a:defRPr sz="4800" b="0" i="0" u="none" strike="noStrike" cap="none" baseline="0"/>
            </a:lvl6pPr>
            <a:lvl7pPr marL="0" marR="0" indent="0" algn="ctr" rtl="0">
              <a:spcBef>
                <a:spcPts val="0"/>
              </a:spcBef>
              <a:defRPr sz="4800" b="0" i="0" u="none" strike="noStrike" cap="none" baseline="0"/>
            </a:lvl7pPr>
            <a:lvl8pPr marL="0" marR="0" indent="0" algn="ctr" rtl="0">
              <a:spcBef>
                <a:spcPts val="0"/>
              </a:spcBef>
              <a:defRPr sz="4800" b="0" i="0" u="none" strike="noStrike" cap="none" baseline="0"/>
            </a:lvl8pPr>
            <a:lvl9pPr marL="0" marR="0" indent="0" algn="ctr" rtl="0">
              <a:spcBef>
                <a:spcPts val="0"/>
              </a:spcBef>
              <a:defRPr sz="4800" b="0" i="0" u="none" strike="noStrike" cap="none" baseline="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266"/>
            </a:lvl1pPr>
            <a:lvl2pPr rtl="0">
              <a:spcBef>
                <a:spcPts val="0"/>
              </a:spcBef>
              <a:defRPr sz="4266"/>
            </a:lvl2pPr>
            <a:lvl3pPr rtl="0">
              <a:spcBef>
                <a:spcPts val="0"/>
              </a:spcBef>
              <a:defRPr sz="4266"/>
            </a:lvl3pPr>
            <a:lvl4pPr rtl="0">
              <a:spcBef>
                <a:spcPts val="0"/>
              </a:spcBef>
              <a:defRPr sz="4266"/>
            </a:lvl4pPr>
            <a:lvl5pPr rtl="0">
              <a:spcBef>
                <a:spcPts val="0"/>
              </a:spcBef>
              <a:defRPr sz="4266"/>
            </a:lvl5pPr>
            <a:lvl6pPr rtl="0">
              <a:spcBef>
                <a:spcPts val="0"/>
              </a:spcBef>
              <a:defRPr sz="4266"/>
            </a:lvl6pPr>
            <a:lvl7pPr rtl="0">
              <a:spcBef>
                <a:spcPts val="0"/>
              </a:spcBef>
              <a:defRPr sz="4266"/>
            </a:lvl7pPr>
            <a:lvl8pPr rtl="0">
              <a:spcBef>
                <a:spcPts val="0"/>
              </a:spcBef>
              <a:defRPr sz="4266"/>
            </a:lvl8pPr>
            <a:lvl9pPr rtl="0">
              <a:spcBef>
                <a:spcPts val="0"/>
              </a:spcBef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66"/>
            </a:lvl1pPr>
            <a:lvl2pPr rtl="0">
              <a:spcBef>
                <a:spcPts val="0"/>
              </a:spcBef>
              <a:defRPr sz="2666"/>
            </a:lvl2pPr>
            <a:lvl3pPr rtl="0">
              <a:spcBef>
                <a:spcPts val="0"/>
              </a:spcBef>
              <a:defRPr sz="2666"/>
            </a:lvl3pPr>
            <a:lvl4pPr rtl="0">
              <a:spcBef>
                <a:spcPts val="0"/>
              </a:spcBef>
              <a:defRPr sz="2666"/>
            </a:lvl4pPr>
            <a:lvl5pPr rtl="0">
              <a:spcBef>
                <a:spcPts val="0"/>
              </a:spcBef>
              <a:defRPr sz="2666"/>
            </a:lvl5pPr>
            <a:lvl6pPr rtl="0">
              <a:spcBef>
                <a:spcPts val="0"/>
              </a:spcBef>
              <a:defRPr sz="2666"/>
            </a:lvl6pPr>
            <a:lvl7pPr rtl="0">
              <a:spcBef>
                <a:spcPts val="0"/>
              </a:spcBef>
              <a:defRPr sz="2666"/>
            </a:lvl7pPr>
            <a:lvl8pPr rtl="0">
              <a:spcBef>
                <a:spcPts val="0"/>
              </a:spcBef>
              <a:defRPr sz="2666"/>
            </a:lvl8pPr>
            <a:lvl9pPr rtl="0">
              <a:spcBef>
                <a:spcPts val="0"/>
              </a:spcBef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266"/>
            </a:lvl1pPr>
            <a:lvl2pPr rtl="0">
              <a:spcBef>
                <a:spcPts val="0"/>
              </a:spcBef>
              <a:defRPr sz="4266"/>
            </a:lvl2pPr>
            <a:lvl3pPr rtl="0">
              <a:spcBef>
                <a:spcPts val="0"/>
              </a:spcBef>
              <a:defRPr sz="4266"/>
            </a:lvl3pPr>
            <a:lvl4pPr rtl="0">
              <a:spcBef>
                <a:spcPts val="0"/>
              </a:spcBef>
              <a:defRPr sz="4266"/>
            </a:lvl4pPr>
            <a:lvl5pPr rtl="0">
              <a:spcBef>
                <a:spcPts val="0"/>
              </a:spcBef>
              <a:defRPr sz="4266"/>
            </a:lvl5pPr>
            <a:lvl6pPr rtl="0">
              <a:spcBef>
                <a:spcPts val="0"/>
              </a:spcBef>
              <a:defRPr sz="4266"/>
            </a:lvl6pPr>
            <a:lvl7pPr rtl="0">
              <a:spcBef>
                <a:spcPts val="0"/>
              </a:spcBef>
              <a:defRPr sz="4266"/>
            </a:lvl7pPr>
            <a:lvl8pPr rtl="0">
              <a:spcBef>
                <a:spcPts val="0"/>
              </a:spcBef>
              <a:defRPr sz="4266"/>
            </a:lvl8pPr>
            <a:lvl9pPr rtl="0">
              <a:spcBef>
                <a:spcPts val="0"/>
              </a:spcBef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66"/>
            </a:lvl1pPr>
            <a:lvl2pPr rtl="0">
              <a:spcBef>
                <a:spcPts val="0"/>
              </a:spcBef>
              <a:defRPr sz="2666"/>
            </a:lvl2pPr>
            <a:lvl3pPr rtl="0">
              <a:spcBef>
                <a:spcPts val="0"/>
              </a:spcBef>
              <a:defRPr sz="2666"/>
            </a:lvl3pPr>
            <a:lvl4pPr rtl="0">
              <a:spcBef>
                <a:spcPts val="0"/>
              </a:spcBef>
              <a:defRPr sz="2666"/>
            </a:lvl4pPr>
            <a:lvl5pPr rtl="0">
              <a:spcBef>
                <a:spcPts val="0"/>
              </a:spcBef>
              <a:defRPr sz="2666"/>
            </a:lvl5pPr>
            <a:lvl6pPr rtl="0">
              <a:spcBef>
                <a:spcPts val="0"/>
              </a:spcBef>
              <a:defRPr sz="2666"/>
            </a:lvl6pPr>
            <a:lvl7pPr rtl="0">
              <a:spcBef>
                <a:spcPts val="0"/>
              </a:spcBef>
              <a:defRPr sz="2666"/>
            </a:lvl7pPr>
            <a:lvl8pPr rtl="0">
              <a:spcBef>
                <a:spcPts val="0"/>
              </a:spcBef>
              <a:defRPr sz="2666"/>
            </a:lvl8pPr>
            <a:lvl9pPr rtl="0">
              <a:spcBef>
                <a:spcPts val="0"/>
              </a:spcBef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66"/>
            </a:lvl1pPr>
            <a:lvl2pPr rtl="0">
              <a:spcBef>
                <a:spcPts val="0"/>
              </a:spcBef>
              <a:defRPr sz="2666"/>
            </a:lvl2pPr>
            <a:lvl3pPr rtl="0">
              <a:spcBef>
                <a:spcPts val="0"/>
              </a:spcBef>
              <a:defRPr sz="2666"/>
            </a:lvl3pPr>
            <a:lvl4pPr rtl="0">
              <a:spcBef>
                <a:spcPts val="0"/>
              </a:spcBef>
              <a:defRPr sz="2666"/>
            </a:lvl4pPr>
            <a:lvl5pPr rtl="0">
              <a:spcBef>
                <a:spcPts val="0"/>
              </a:spcBef>
              <a:defRPr sz="2666"/>
            </a:lvl5pPr>
            <a:lvl6pPr rtl="0">
              <a:spcBef>
                <a:spcPts val="0"/>
              </a:spcBef>
              <a:defRPr sz="2666"/>
            </a:lvl6pPr>
            <a:lvl7pPr rtl="0">
              <a:spcBef>
                <a:spcPts val="0"/>
              </a:spcBef>
              <a:defRPr sz="2666"/>
            </a:lvl7pPr>
            <a:lvl8pPr rtl="0">
              <a:spcBef>
                <a:spcPts val="0"/>
              </a:spcBef>
              <a:defRPr sz="2666"/>
            </a:lvl8pPr>
            <a:lvl9pPr rtl="0">
              <a:spcBef>
                <a:spcPts val="0"/>
              </a:spcBef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sz="3200"/>
            </a:lvl1pPr>
            <a:lvl2pPr algn="ctr" rtl="0">
              <a:spcBef>
                <a:spcPts val="0"/>
              </a:spcBef>
              <a:defRPr sz="3200"/>
            </a:lvl2pPr>
            <a:lvl3pPr algn="ctr" rtl="0">
              <a:spcBef>
                <a:spcPts val="0"/>
              </a:spcBef>
              <a:defRPr sz="3200"/>
            </a:lvl3pPr>
            <a:lvl4pPr algn="ctr" rtl="0">
              <a:spcBef>
                <a:spcPts val="0"/>
              </a:spcBef>
              <a:defRPr sz="3200"/>
            </a:lvl4pPr>
            <a:lvl5pPr algn="ctr" rtl="0">
              <a:spcBef>
                <a:spcPts val="0"/>
              </a:spcBef>
              <a:defRPr sz="3200"/>
            </a:lvl5pPr>
            <a:lvl6pPr algn="ctr" rtl="0">
              <a:spcBef>
                <a:spcPts val="0"/>
              </a:spcBef>
              <a:defRPr sz="3200"/>
            </a:lvl6pPr>
            <a:lvl7pPr algn="ctr" rtl="0">
              <a:spcBef>
                <a:spcPts val="0"/>
              </a:spcBef>
              <a:defRPr sz="3200"/>
            </a:lvl7pPr>
            <a:lvl8pPr algn="ctr" rtl="0">
              <a:spcBef>
                <a:spcPts val="0"/>
              </a:spcBef>
              <a:defRPr sz="3200"/>
            </a:lvl8pPr>
            <a:lvl9pPr algn="ctr" rtl="0">
              <a:spcBef>
                <a:spcPts val="0"/>
              </a:spcBef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Do Now- 12/1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500" cy="54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595959"/>
                </a:solidFill>
              </a:rPr>
              <a:t>When is it justified to restrict the rights and freedoms of American citizens? Explain and give examples if possible.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 idx="4294967295"/>
          </p:nvPr>
        </p:nvSpPr>
        <p:spPr>
          <a:xfrm>
            <a:off x="864300" y="51150"/>
            <a:ext cx="8507575" cy="98987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888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Cold War Conflict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4294967295"/>
          </p:nvPr>
        </p:nvSpPr>
        <p:spPr>
          <a:xfrm>
            <a:off x="1626300" y="6401150"/>
            <a:ext cx="6983575" cy="124387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555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Democracy vs. Communism</a:t>
            </a:r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7325" y="1015975"/>
            <a:ext cx="3937000" cy="540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 idx="4294967295"/>
          </p:nvPr>
        </p:nvSpPr>
        <p:spPr>
          <a:xfrm>
            <a:off x="610300" y="51150"/>
            <a:ext cx="9015573" cy="124387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555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U.S and Soviet aims around the world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4294967295"/>
          </p:nvPr>
        </p:nvSpPr>
        <p:spPr>
          <a:xfrm>
            <a:off x="610300" y="961050"/>
            <a:ext cx="4358999" cy="6324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111" b="1" i="0" u="sng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United States</a:t>
            </a:r>
          </a:p>
          <a:p>
            <a:pPr marL="381000" marR="0" lvl="0" indent="-20320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3F3F3"/>
              </a:buClr>
              <a:buSzPct val="102020"/>
              <a:buFont typeface="Arial"/>
              <a:buChar char="●"/>
            </a:pPr>
            <a:r>
              <a:rPr lang="en-US" sz="2222" b="1" i="1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Encourage democracy in other countries</a:t>
            </a:r>
            <a:r>
              <a:rPr lang="en-US" sz="2222" b="0" i="0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to help prevent the rise of new totalitarian governments.</a:t>
            </a:r>
          </a:p>
          <a:p>
            <a:pPr marL="381000" marR="0" lvl="0" indent="-20320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3F3F3"/>
              </a:buClr>
              <a:buSzPct val="102020"/>
              <a:buFont typeface="Arial"/>
              <a:buChar char="●"/>
            </a:pPr>
            <a:r>
              <a:rPr lang="en-US" sz="2222" b="1" i="1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Gain access to raw materials and markets</a:t>
            </a:r>
            <a:r>
              <a:rPr lang="en-US" sz="2222" b="0" i="0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for its booming industries.</a:t>
            </a:r>
          </a:p>
          <a:p>
            <a:pPr marL="381000" marR="0" lvl="0" indent="-20320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3F3F3"/>
              </a:buClr>
              <a:buSzPct val="102020"/>
              <a:buFont typeface="Arial"/>
              <a:buChar char="●"/>
            </a:pPr>
            <a:r>
              <a:rPr lang="en-US" sz="2222" b="1" i="1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Rebuild European governments</a:t>
            </a:r>
            <a:r>
              <a:rPr lang="en-US" sz="2222" b="0" i="0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to ensure stability and to create new markets for American goods.</a:t>
            </a:r>
          </a:p>
          <a:p>
            <a:pPr marL="381000" marR="0" lvl="0" indent="-20320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3F3F3"/>
              </a:buClr>
              <a:buSzPct val="102020"/>
              <a:buFont typeface="Arial"/>
              <a:buChar char="●"/>
            </a:pPr>
            <a:r>
              <a:rPr lang="en-US" sz="2222" b="1" i="1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Reunite Germany,</a:t>
            </a:r>
            <a:r>
              <a:rPr lang="en-US" sz="2222" b="0" i="0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believing that Europe would be more secure if Germany were productive and less bitter about defeat.</a:t>
            </a:r>
          </a:p>
          <a:p>
            <a:pPr marL="0" marR="0" lvl="0" indent="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22" b="0" i="0" u="none" strike="noStrike" cap="none" baseline="0">
              <a:solidFill>
                <a:srgbClr val="EFEFE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4294967295"/>
          </p:nvPr>
        </p:nvSpPr>
        <p:spPr>
          <a:xfrm>
            <a:off x="5266875" y="831425"/>
            <a:ext cx="4358999" cy="6324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111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Soviet Union</a:t>
            </a:r>
          </a:p>
          <a:p>
            <a:pPr marL="381000" marR="0" lvl="0" indent="-20320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2020"/>
              <a:buFont typeface="Arial"/>
              <a:buChar char="●"/>
            </a:pPr>
            <a:r>
              <a:rPr lang="en-US" sz="2222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Encourage Communism in other countries</a:t>
            </a:r>
            <a:r>
              <a:rPr lang="en-US" sz="2222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as part of the worldwide struggle between workers and the wealthy.</a:t>
            </a:r>
          </a:p>
          <a:p>
            <a:pPr marL="381000" marR="0" lvl="0" indent="-20320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2020"/>
              <a:buFont typeface="Arial"/>
              <a:buChar char="●"/>
            </a:pPr>
            <a:r>
              <a:rPr lang="en-US" sz="2222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Transfer the industrial equipment of Eastern Europe to the Soviet Union</a:t>
            </a:r>
            <a:r>
              <a:rPr lang="en-US" sz="2222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to help rebuild its war-ravaged economy.</a:t>
            </a:r>
          </a:p>
          <a:p>
            <a:pPr marL="381000" marR="0" lvl="0" indent="-20320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102020"/>
              <a:buFont typeface="Arial"/>
              <a:buChar char="●"/>
            </a:pPr>
            <a:r>
              <a:rPr lang="en-US" sz="2222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 Eastern Europe</a:t>
            </a:r>
            <a:r>
              <a:rPr lang="en-US" sz="2222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to balance the US influence in Western Europe.</a:t>
            </a:r>
          </a:p>
          <a:p>
            <a:pPr marL="381000" marR="0" lvl="0" indent="-203200" algn="l" rtl="0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FFFFFF"/>
              </a:buClr>
              <a:buSzPct val="93518"/>
              <a:buFont typeface="Arial"/>
              <a:buChar char="●"/>
            </a:pPr>
            <a:r>
              <a:rPr lang="en-US" sz="2400" b="1" i="1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Keep Germany divided and weak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3" cy="124387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888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Deadly Equation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3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55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55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555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555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Communism vs. Democracy (Capitalism) </a:t>
            </a:r>
          </a:p>
          <a:p>
            <a:pPr marL="0" marR="0" lvl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555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+</a:t>
            </a:r>
          </a:p>
          <a:p>
            <a:pPr marL="0" marR="0" lvl="0" indent="0" algn="ctr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555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Nuclear Weapons =</a:t>
            </a:r>
          </a:p>
          <a:p>
            <a:pPr marL="0" marR="0" lvl="0" indent="0" algn="ctr" rtl="0">
              <a:lnSpc>
                <a:spcPct val="108125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44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COLD WAR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725573" cy="76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4400" y="0"/>
            <a:ext cx="4455575" cy="76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3" cy="1616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888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Cold War Terms to Know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4294967295"/>
          </p:nvPr>
        </p:nvSpPr>
        <p:spPr>
          <a:xfrm>
            <a:off x="610300" y="2642300"/>
            <a:ext cx="9015573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66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Terms Associated with the Soviet Union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66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Satellite Nations</a:t>
            </a: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– Countries dependent upon the Soviet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Union for all forms of existence.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66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Iron Curtain</a:t>
            </a: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– Communist stronghold in Europe…a term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coined by Winston Churchill. (Separates democratic and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Communist Countries)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66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Warsaw Pact</a:t>
            </a: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– Military alliance between the Soviet Union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other Eastern European nations.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66" b="0" i="0" u="sng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3" cy="124387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4888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Cold War Terms to Know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3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555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Terms Associated with the United States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66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Containment</a:t>
            </a: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– The U.S. policy of blocking or stopping the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spread of Communism. (Or democracy…Soviet Union)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66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Truman Doctrine</a:t>
            </a: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– U.S. plan to support any nation or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government opposed to Communist rule.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66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Marshall Plan</a:t>
            </a: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– U.S. plan to economically and industrially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rebuild Europe with U.S. funds.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66" b="1" i="0" u="sng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NATO</a:t>
            </a: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– Military alliance between the U.S. and other </a:t>
            </a:r>
          </a:p>
          <a:p>
            <a:pPr marL="0" marR="0" lvl="0" indent="0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66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non-Communist nations.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04750" y="304800"/>
            <a:ext cx="95505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NATO vs. Warsaw Pact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04750" y="988725"/>
            <a:ext cx="4470300" cy="54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b="1"/>
              <a:t>NATO Countries:</a:t>
            </a:r>
          </a:p>
          <a:p>
            <a:pPr>
              <a:spcBef>
                <a:spcPts val="0"/>
              </a:spcBef>
              <a:buNone/>
            </a:pPr>
            <a:r>
              <a:rPr lang="en-US" sz="1800"/>
              <a:t>Belgium, Canada, Denmark, France, Iceland, Italy, Luxembourg, the Netherlands, Norway, Portugal, United Kingdom and United States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384950" y="922750"/>
            <a:ext cx="4470300" cy="54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b="1"/>
              <a:t>Warsaw Pact Countries: </a:t>
            </a:r>
          </a:p>
          <a:p>
            <a:pPr>
              <a:spcBef>
                <a:spcPts val="0"/>
              </a:spcBef>
              <a:buNone/>
            </a:pPr>
            <a:r>
              <a:rPr lang="en-US" sz="1800"/>
              <a:t>Soviet Union, Albania, Poland, Romania, Hungary, East Germany, Czechoslovakia, and Bulgaria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25" y="2536250"/>
            <a:ext cx="9868349" cy="48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Custom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Custom Theme</vt:lpstr>
      <vt:lpstr>Do Now- 12/1</vt:lpstr>
      <vt:lpstr>Cold War Conflict</vt:lpstr>
      <vt:lpstr>U.S and Soviet aims around the world</vt:lpstr>
      <vt:lpstr>A Deadly Equation</vt:lpstr>
      <vt:lpstr>PowerPoint Presentation</vt:lpstr>
      <vt:lpstr>Cold War Terms to Know</vt:lpstr>
      <vt:lpstr>Cold War Terms to Know</vt:lpstr>
      <vt:lpstr>NATO vs. Warsaw Pact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Now- 12/1</dc:title>
  <dc:creator>Bischoff, Michael J.</dc:creator>
  <cp:lastModifiedBy>Bischoff, Michael J.</cp:lastModifiedBy>
  <cp:revision>1</cp:revision>
  <dcterms:modified xsi:type="dcterms:W3CDTF">2015-12-01T14:39:29Z</dcterms:modified>
</cp:coreProperties>
</file>