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A97418-930E-4E5C-BB8E-EFD112FEB915}"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1E0C7-7AAA-489A-9126-656696E83053}" type="slidenum">
              <a:rPr lang="en-US" smtClean="0"/>
              <a:t>‹#›</a:t>
            </a:fld>
            <a:endParaRPr lang="en-US"/>
          </a:p>
        </p:txBody>
      </p:sp>
    </p:spTree>
    <p:extLst>
      <p:ext uri="{BB962C8B-B14F-4D97-AF65-F5344CB8AC3E}">
        <p14:creationId xmlns:p14="http://schemas.microsoft.com/office/powerpoint/2010/main" val="309779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97418-930E-4E5C-BB8E-EFD112FEB915}"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1E0C7-7AAA-489A-9126-656696E83053}" type="slidenum">
              <a:rPr lang="en-US" smtClean="0"/>
              <a:t>‹#›</a:t>
            </a:fld>
            <a:endParaRPr lang="en-US"/>
          </a:p>
        </p:txBody>
      </p:sp>
    </p:spTree>
    <p:extLst>
      <p:ext uri="{BB962C8B-B14F-4D97-AF65-F5344CB8AC3E}">
        <p14:creationId xmlns:p14="http://schemas.microsoft.com/office/powerpoint/2010/main" val="56925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97418-930E-4E5C-BB8E-EFD112FEB915}"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1E0C7-7AAA-489A-9126-656696E83053}" type="slidenum">
              <a:rPr lang="en-US" smtClean="0"/>
              <a:t>‹#›</a:t>
            </a:fld>
            <a:endParaRPr lang="en-US"/>
          </a:p>
        </p:txBody>
      </p:sp>
    </p:spTree>
    <p:extLst>
      <p:ext uri="{BB962C8B-B14F-4D97-AF65-F5344CB8AC3E}">
        <p14:creationId xmlns:p14="http://schemas.microsoft.com/office/powerpoint/2010/main" val="2064663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97418-930E-4E5C-BB8E-EFD112FEB915}"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1E0C7-7AAA-489A-9126-656696E83053}" type="slidenum">
              <a:rPr lang="en-US" smtClean="0"/>
              <a:t>‹#›</a:t>
            </a:fld>
            <a:endParaRPr lang="en-US"/>
          </a:p>
        </p:txBody>
      </p:sp>
    </p:spTree>
    <p:extLst>
      <p:ext uri="{BB962C8B-B14F-4D97-AF65-F5344CB8AC3E}">
        <p14:creationId xmlns:p14="http://schemas.microsoft.com/office/powerpoint/2010/main" val="774434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A97418-930E-4E5C-BB8E-EFD112FEB915}"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1E0C7-7AAA-489A-9126-656696E83053}" type="slidenum">
              <a:rPr lang="en-US" smtClean="0"/>
              <a:t>‹#›</a:t>
            </a:fld>
            <a:endParaRPr lang="en-US"/>
          </a:p>
        </p:txBody>
      </p:sp>
    </p:spTree>
    <p:extLst>
      <p:ext uri="{BB962C8B-B14F-4D97-AF65-F5344CB8AC3E}">
        <p14:creationId xmlns:p14="http://schemas.microsoft.com/office/powerpoint/2010/main" val="2329587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A97418-930E-4E5C-BB8E-EFD112FEB915}"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1E0C7-7AAA-489A-9126-656696E83053}" type="slidenum">
              <a:rPr lang="en-US" smtClean="0"/>
              <a:t>‹#›</a:t>
            </a:fld>
            <a:endParaRPr lang="en-US"/>
          </a:p>
        </p:txBody>
      </p:sp>
    </p:spTree>
    <p:extLst>
      <p:ext uri="{BB962C8B-B14F-4D97-AF65-F5344CB8AC3E}">
        <p14:creationId xmlns:p14="http://schemas.microsoft.com/office/powerpoint/2010/main" val="3414654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A97418-930E-4E5C-BB8E-EFD112FEB915}"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11E0C7-7AAA-489A-9126-656696E83053}" type="slidenum">
              <a:rPr lang="en-US" smtClean="0"/>
              <a:t>‹#›</a:t>
            </a:fld>
            <a:endParaRPr lang="en-US"/>
          </a:p>
        </p:txBody>
      </p:sp>
    </p:spTree>
    <p:extLst>
      <p:ext uri="{BB962C8B-B14F-4D97-AF65-F5344CB8AC3E}">
        <p14:creationId xmlns:p14="http://schemas.microsoft.com/office/powerpoint/2010/main" val="116637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A97418-930E-4E5C-BB8E-EFD112FEB915}"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11E0C7-7AAA-489A-9126-656696E83053}" type="slidenum">
              <a:rPr lang="en-US" smtClean="0"/>
              <a:t>‹#›</a:t>
            </a:fld>
            <a:endParaRPr lang="en-US"/>
          </a:p>
        </p:txBody>
      </p:sp>
    </p:spTree>
    <p:extLst>
      <p:ext uri="{BB962C8B-B14F-4D97-AF65-F5344CB8AC3E}">
        <p14:creationId xmlns:p14="http://schemas.microsoft.com/office/powerpoint/2010/main" val="291935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97418-930E-4E5C-BB8E-EFD112FEB915}"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11E0C7-7AAA-489A-9126-656696E83053}" type="slidenum">
              <a:rPr lang="en-US" smtClean="0"/>
              <a:t>‹#›</a:t>
            </a:fld>
            <a:endParaRPr lang="en-US"/>
          </a:p>
        </p:txBody>
      </p:sp>
    </p:spTree>
    <p:extLst>
      <p:ext uri="{BB962C8B-B14F-4D97-AF65-F5344CB8AC3E}">
        <p14:creationId xmlns:p14="http://schemas.microsoft.com/office/powerpoint/2010/main" val="3487309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97418-930E-4E5C-BB8E-EFD112FEB915}"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1E0C7-7AAA-489A-9126-656696E83053}" type="slidenum">
              <a:rPr lang="en-US" smtClean="0"/>
              <a:t>‹#›</a:t>
            </a:fld>
            <a:endParaRPr lang="en-US"/>
          </a:p>
        </p:txBody>
      </p:sp>
    </p:spTree>
    <p:extLst>
      <p:ext uri="{BB962C8B-B14F-4D97-AF65-F5344CB8AC3E}">
        <p14:creationId xmlns:p14="http://schemas.microsoft.com/office/powerpoint/2010/main" val="3075526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97418-930E-4E5C-BB8E-EFD112FEB915}"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1E0C7-7AAA-489A-9126-656696E83053}" type="slidenum">
              <a:rPr lang="en-US" smtClean="0"/>
              <a:t>‹#›</a:t>
            </a:fld>
            <a:endParaRPr lang="en-US"/>
          </a:p>
        </p:txBody>
      </p:sp>
    </p:spTree>
    <p:extLst>
      <p:ext uri="{BB962C8B-B14F-4D97-AF65-F5344CB8AC3E}">
        <p14:creationId xmlns:p14="http://schemas.microsoft.com/office/powerpoint/2010/main" val="2302985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97418-930E-4E5C-BB8E-EFD112FEB915}" type="datetimeFigureOut">
              <a:rPr lang="en-US" smtClean="0"/>
              <a:t>12/1/2015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1E0C7-7AAA-489A-9126-656696E83053}" type="slidenum">
              <a:rPr lang="en-US" smtClean="0"/>
              <a:t>‹#›</a:t>
            </a:fld>
            <a:endParaRPr lang="en-US"/>
          </a:p>
        </p:txBody>
      </p:sp>
    </p:spTree>
    <p:extLst>
      <p:ext uri="{BB962C8B-B14F-4D97-AF65-F5344CB8AC3E}">
        <p14:creationId xmlns:p14="http://schemas.microsoft.com/office/powerpoint/2010/main" val="2606497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8126" y="167521"/>
            <a:ext cx="4572000" cy="6709529"/>
          </a:xfrm>
          <a:prstGeom prst="rect">
            <a:avLst/>
          </a:prstGeom>
        </p:spPr>
        <p:txBody>
          <a:bodyPr>
            <a:spAutoFit/>
          </a:bodyPr>
          <a:lstStyle/>
          <a:p>
            <a:r>
              <a:rPr lang="en-US" sz="1000" dirty="0" smtClean="0"/>
              <a:t>During World War II, the Allies hoped to prepare a post-war peace that would endure for generations. The cornerstone of that peace would be the United Nations. However, this peaceful world order did not come to be. Instead, hostility between the Soviet Union and the United States erupted and threatened to bring about a third world war. This period of hostility became known as the Cold War. America claimed that the Soviet Union started the Cold War by violating the Yalta and Potsdam Agreements of 1945. Instead of granting freedom to those East European nations that it liberated from the Nazis, the Soviet Union imposed communist rule on them. In addition, the Soviet Union closed the border between Soviet-dominated Eastern Europe and Western Europe. This border became known as the "Iron Curtain." Meanwhile, the Soviets blamed Cold War hostility on "anti-communist" hysteria in the U.S. and other Western capitalist countries. Cold War tension increased when the Soviet Union attempted to extend communism through so-called "wars of national liberation." In carrying out this policy, the Soviet Union encouraged rebellions in other nations, including Greece. Under the leadership of President Harry Truman, the U.S. responded quickly to these Soviet actions. In 1947, the president proclaimed the Truman Doctrine. In it, the U.S. promised to help other nations resist threats to their "free institutions and national integrity." Acting on this promise, the U.S. sent military supplies to Greece and the communist-led forces were defeated in 1949. The U.S. also established the Marshall Plan (1948) which helped European nations rebuild their war-torn economies. The U.S. established the Point Four Program in 1950 to help under-developed nations of the world. In addition to being humanitarian, these programs attempted to make countries less vulnerable to communist-led insurgencies. The NATO alliance further strengthened European security. Under this alliance the U.S., Canada, Iceland, and nine Western European nations pledged to help each other if any were attacked. Communist expansion in Asia presented a more difficult challenge to the U.S. After World War II, Chinese communists resumed their efforts to control China. Despite the shipment of U.S. military supplies to the non-communist government of China, the communists won (1949). In 1950, North Korea (established from the Soviet occupation zone after the war and with a communist government) invaded South Korea (established from the U.S. occupation zone and with a non-communist government). Until then, the United Nations Security Council had been unable to block communist aggression because of Soviet Union vetoes. In June 1950, the Soviet Union was boycotting the Security Council because the U.N. refused to admit Communist China. Taking advantage of this unique opportunity, the Security Council voted to request member nations to create a United Nations force to block further conquest of South Korea. Meanwhile, America readjusted to peacetime life after World War II. However, the transition was not easy. Since the economy was still geared toward wartime production, consumer products, such as automobiles, were scarce. The demand for scarce products caused prices to rise. Workers demanded pay increases to match the rising cost of living. When employers granted raises, the costs of production went up, causing even more inflation -- a phenomenon called the wage-price spiral. </a:t>
            </a:r>
            <a:endParaRPr lang="en-US" sz="1000" dirty="0"/>
          </a:p>
        </p:txBody>
      </p:sp>
      <p:sp>
        <p:nvSpPr>
          <p:cNvPr id="10" name="Rectangle 9"/>
          <p:cNvSpPr/>
          <p:nvPr/>
        </p:nvSpPr>
        <p:spPr>
          <a:xfrm>
            <a:off x="0" y="-13216"/>
            <a:ext cx="1424749" cy="276999"/>
          </a:xfrm>
          <a:prstGeom prst="rect">
            <a:avLst/>
          </a:prstGeom>
        </p:spPr>
        <p:txBody>
          <a:bodyPr wrap="none">
            <a:spAutoFit/>
          </a:bodyPr>
          <a:lstStyle/>
          <a:p>
            <a:r>
              <a:rPr lang="en-US" sz="1200" b="1" dirty="0" smtClean="0"/>
              <a:t>Narrative Overview</a:t>
            </a:r>
            <a:endParaRPr lang="en-US" sz="1200" b="1" dirty="0"/>
          </a:p>
        </p:txBody>
      </p:sp>
      <p:sp>
        <p:nvSpPr>
          <p:cNvPr id="11" name="Rectangle 10"/>
          <p:cNvSpPr/>
          <p:nvPr/>
        </p:nvSpPr>
        <p:spPr>
          <a:xfrm>
            <a:off x="4524876" y="167521"/>
            <a:ext cx="4572000" cy="6709529"/>
          </a:xfrm>
          <a:prstGeom prst="rect">
            <a:avLst/>
          </a:prstGeom>
        </p:spPr>
        <p:txBody>
          <a:bodyPr>
            <a:spAutoFit/>
          </a:bodyPr>
          <a:lstStyle/>
          <a:p>
            <a:r>
              <a:rPr lang="en-US" sz="1000" dirty="0" smtClean="0"/>
              <a:t>During World War II, the Allies hoped to prepare a post-war peace that would endure for generations. The cornerstone of that peace would be the United Nations. However, this peaceful world order did not come to be. Instead, hostility between the Soviet Union and the United States erupted and threatened to bring about a third world war. This period of hostility became known as the Cold War. America claimed that the Soviet Union started the Cold War by violating the Yalta and Potsdam Agreements of 1945. Instead of granting freedom to those East European nations that it liberated from the Nazis, the Soviet Union imposed communist rule on them. In addition, the Soviet Union closed the border between Soviet-dominated Eastern Europe and Western Europe. This border became known as the "Iron Curtain." Meanwhile, the Soviets blamed Cold War hostility on "anti-communist" hysteria in the U.S. and other Western capitalist countries. Cold War tension increased when the Soviet Union attempted to extend communism through so-called "wars of national liberation." In carrying out this policy, the Soviet Union encouraged rebellions in other nations, including Greece. Under the leadership of President Harry Truman, the U.S. responded quickly to these Soviet actions. In 1947, the president proclaimed the Truman Doctrine. In it, the U.S. promised to help other nations resist threats to their "free institutions and national integrity." Acting on this promise, the U.S. sent military supplies to Greece and the communist-led forces were defeated in 1949. The U.S. also established the Marshall Plan (1948) which helped European nations rebuild their war-torn economies. The U.S. established the Point Four Program in 1950 to help under-developed nations of the world. In addition to being humanitarian, these programs attempted to make countries less vulnerable to communist-led insurgencies. The NATO alliance further strengthened European security. Under this alliance the U.S., Canada, Iceland, and nine Western European nations pledged to help each other if any were attacked. Communist expansion in Asia presented a more difficult challenge to the U.S. After World War II, Chinese communists resumed their efforts to control China. Despite the shipment of U.S. military supplies to the non-communist government of China, the communists won (1949). In 1950, North Korea (established from the Soviet occupation zone after the war and with a communist government) invaded South Korea (established from the U.S. occupation zone and with a non-communist government). Until then, the United Nations Security Council had been unable to block communist aggression because of Soviet Union vetoes. In June 1950, the Soviet Union was boycotting the Security Council because the U.N. refused to admit Communist China. Taking advantage of this unique opportunity, the Security Council voted to request member nations to create a United Nations force to block further conquest of South Korea. Meanwhile, America readjusted to peacetime life after World War II. However, the transition was not easy. Since the economy was still geared toward wartime production, consumer products, such as automobiles, were scarce. The demand for scarce products caused prices to rise. Workers demanded pay increases to match the rising cost of living. When employers granted raises, the costs of production went up, causing even more inflation -- a phenomenon called the wage-price spiral. </a:t>
            </a:r>
            <a:endParaRPr lang="en-US" sz="1000" dirty="0"/>
          </a:p>
        </p:txBody>
      </p:sp>
      <p:sp>
        <p:nvSpPr>
          <p:cNvPr id="12" name="Rectangle 11"/>
          <p:cNvSpPr/>
          <p:nvPr/>
        </p:nvSpPr>
        <p:spPr>
          <a:xfrm>
            <a:off x="4620126" y="-13216"/>
            <a:ext cx="1424749" cy="276999"/>
          </a:xfrm>
          <a:prstGeom prst="rect">
            <a:avLst/>
          </a:prstGeom>
        </p:spPr>
        <p:txBody>
          <a:bodyPr wrap="none">
            <a:spAutoFit/>
          </a:bodyPr>
          <a:lstStyle/>
          <a:p>
            <a:r>
              <a:rPr lang="en-US" sz="1200" b="1" dirty="0" smtClean="0"/>
              <a:t>Narrative Overview</a:t>
            </a:r>
            <a:endParaRPr lang="en-US" sz="1200" b="1" dirty="0"/>
          </a:p>
        </p:txBody>
      </p:sp>
    </p:spTree>
    <p:extLst>
      <p:ext uri="{BB962C8B-B14F-4D97-AF65-F5344CB8AC3E}">
        <p14:creationId xmlns:p14="http://schemas.microsoft.com/office/powerpoint/2010/main" val="2484032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4572000" cy="1785104"/>
          </a:xfrm>
          <a:prstGeom prst="rect">
            <a:avLst/>
          </a:prstGeom>
        </p:spPr>
        <p:txBody>
          <a:bodyPr>
            <a:spAutoFit/>
          </a:bodyPr>
          <a:lstStyle/>
          <a:p>
            <a:r>
              <a:rPr lang="en-US" sz="1000" dirty="0" smtClean="0"/>
              <a:t>When employers rejected wage requests, as they increasingly did, unions often retaliated by calling strikes. The growing labor problems and Cold War concerns created an atmosphere that helped political conservatives. Led by conservative Republicans, Congress passed the Taft-Hartley Act in 1947 over President Truman's veto. This law weakened the power of labor unions. One clause of the act outlawed closed-shop agreements. Another clause allowed states to ban union-shop agreements. The conservative mood of the post-war period also frustrated Truman's efforts at economic and civil rights reforms. The conservative revival also contributed to the defeat of the liberal Democratic presidential candidate, Adlai Stevenson, in 1952 and the election of the more conservative Republican candidate, Dwight D. Eisenhower.</a:t>
            </a:r>
            <a:endParaRPr lang="en-US" sz="1000" dirty="0"/>
          </a:p>
        </p:txBody>
      </p:sp>
      <p:sp>
        <p:nvSpPr>
          <p:cNvPr id="5" name="Rectangle 4"/>
          <p:cNvSpPr/>
          <p:nvPr/>
        </p:nvSpPr>
        <p:spPr>
          <a:xfrm>
            <a:off x="95250" y="1861304"/>
            <a:ext cx="4572000" cy="5016758"/>
          </a:xfrm>
          <a:prstGeom prst="rect">
            <a:avLst/>
          </a:prstGeom>
        </p:spPr>
        <p:txBody>
          <a:bodyPr>
            <a:spAutoFit/>
          </a:bodyPr>
          <a:lstStyle/>
          <a:p>
            <a:r>
              <a:rPr lang="en-US" sz="1000" dirty="0" smtClean="0"/>
              <a:t>The hope that the defeat of the Axis Powers would usher in an era of peace, faded almost immediately upon Germany's surrender. The vastly different political, economic, and strategic interests of the two superpowers, the United States and the Soviet Union, generated a state of hostility that became known as the Cold War. On a political level, the Cold War was essentially a struggle over whether the governments of emerging nations would become Western-style democracies or dominated by Soviet-style communist regimes. During the late 1940s, the U.S. tried to insist that democratic elections be held in the Eastern European nations formerly occupied by the Nazis. However, the Soviet Union desperately wanted a buffer zone around its territory to protect it from any potential future invasion. The Soviets felt that the best way of creating such a buffer would be to ensure that the nations on their western border (the Eastern European nations) became communist regimes that were politically, economically, and militarily allied with the Soviet Union. To the dismay of the United States -- which charged the Soviets with violating the Yalta and Potsdam Agreements -- the Soviets were immensely successful in accomplishing this goal. By the late 1940s, all of the governments of Eastern Europe were controlled by their respective communist parties. Moreover, the Soviets and their communist allies also helped communist revolutionaries in other regions of the world gain political power. Not only was this the case in a large nation, such as China, but also in smaller Western colonies where communist insurgents joined forces with nationalists in "wars of national liberation" to overthrow colonial powers. Concerned that the U.S. was losing the battle for the hearts and minds of the people living in the Third World, American politicians charged that the Soviets were bent upon worldwide domination. The Soviets, however, responded that they were merely aiding oppressed peoples who were rejecting Western domination. Ironically, though American politicians and policymakers often thought otherwise, not all of the communist regimes established in the post-war period were subservient to the wishes of the Soviet Union. The nation of Yugoslavia, for example, which was led by Josef Tito, remained fiercely independent of the Soviet Union despite the fact that Tito was a devout adherent of communism. The Soviet Union would also eventually come to odds with the People's Republic of China, although the Soviets had originally provided much assistance to the Chinese Communist Party.</a:t>
            </a:r>
            <a:endParaRPr lang="en-US" sz="1000" dirty="0"/>
          </a:p>
        </p:txBody>
      </p:sp>
      <p:sp>
        <p:nvSpPr>
          <p:cNvPr id="6" name="Rectangle 5"/>
          <p:cNvSpPr/>
          <p:nvPr/>
        </p:nvSpPr>
        <p:spPr>
          <a:xfrm>
            <a:off x="95250" y="1722804"/>
            <a:ext cx="1261820" cy="276999"/>
          </a:xfrm>
          <a:prstGeom prst="rect">
            <a:avLst/>
          </a:prstGeom>
        </p:spPr>
        <p:txBody>
          <a:bodyPr wrap="none">
            <a:spAutoFit/>
          </a:bodyPr>
          <a:lstStyle/>
          <a:p>
            <a:r>
              <a:rPr lang="en-US" sz="1200" b="1" dirty="0" smtClean="0"/>
              <a:t>Cold War Politics</a:t>
            </a:r>
            <a:endParaRPr lang="en-US" sz="1200" b="1" dirty="0"/>
          </a:p>
        </p:txBody>
      </p:sp>
      <p:sp>
        <p:nvSpPr>
          <p:cNvPr id="7" name="Rectangle 6"/>
          <p:cNvSpPr/>
          <p:nvPr/>
        </p:nvSpPr>
        <p:spPr>
          <a:xfrm>
            <a:off x="4572000" y="76200"/>
            <a:ext cx="4572000" cy="1785104"/>
          </a:xfrm>
          <a:prstGeom prst="rect">
            <a:avLst/>
          </a:prstGeom>
        </p:spPr>
        <p:txBody>
          <a:bodyPr>
            <a:spAutoFit/>
          </a:bodyPr>
          <a:lstStyle/>
          <a:p>
            <a:r>
              <a:rPr lang="en-US" sz="1000" dirty="0" smtClean="0"/>
              <a:t>When employers rejected wage requests, as they increasingly did, unions often retaliated by calling strikes. The growing labor problems and Cold War concerns created an atmosphere that helped political conservatives. Led by conservative Republicans, Congress passed the Taft-Hartley Act in 1947 over President Truman's veto. This law weakened the power of labor unions. One clause of the act outlawed closed-shop agreements. Another clause allowed states to ban union-shop agreements. The conservative mood of the post-war period also frustrated Truman's efforts at economic and civil rights reforms. The conservative revival also contributed to the defeat of the liberal Democratic presidential candidate, Adlai Stevenson, in 1952 and the election of the more conservative Republican candidate, Dwight D. Eisenhower.</a:t>
            </a:r>
            <a:endParaRPr lang="en-US" sz="1000" dirty="0"/>
          </a:p>
        </p:txBody>
      </p:sp>
      <p:sp>
        <p:nvSpPr>
          <p:cNvPr id="8" name="Rectangle 7"/>
          <p:cNvSpPr/>
          <p:nvPr/>
        </p:nvSpPr>
        <p:spPr>
          <a:xfrm>
            <a:off x="4591050" y="1861304"/>
            <a:ext cx="4572000" cy="5016758"/>
          </a:xfrm>
          <a:prstGeom prst="rect">
            <a:avLst/>
          </a:prstGeom>
        </p:spPr>
        <p:txBody>
          <a:bodyPr>
            <a:spAutoFit/>
          </a:bodyPr>
          <a:lstStyle/>
          <a:p>
            <a:r>
              <a:rPr lang="en-US" sz="1000" dirty="0" smtClean="0"/>
              <a:t>The hope that the defeat of the Axis Powers would usher in an era of peace, faded almost immediately upon Germany's surrender. The vastly different political, economic, and strategic interests of the two superpowers, the United States and the Soviet Union, generated a state of hostility that became known as the Cold War. On a political level, the Cold War was essentially a struggle over whether the governments of emerging nations would become Western-style democracies or dominated by Soviet-style communist regimes. During the late 1940s, the U.S. tried to insist that democratic elections be held in the Eastern European nations formerly occupied by the Nazis. However, the Soviet Union desperately wanted a buffer zone around its territory to protect it from any potential future invasion. The Soviets felt that the best way of creating such a buffer would be to ensure that the nations on their western border (the Eastern European nations) became communist regimes that were politically, economically, and militarily allied with the Soviet Union. To the dismay of the United States -- which charged the Soviets with violating the Yalta and Potsdam Agreements -- the Soviets were immensely successful in accomplishing this goal. By the late 1940s, all of the governments of Eastern Europe were controlled by their respective communist parties. Moreover, the Soviets and their communist allies also helped communist revolutionaries in other regions of the world gain political power. Not only was this the case in a large nation, such as China, but also in smaller Western colonies where communist insurgents joined forces with nationalists in "wars of national liberation" to overthrow colonial powers. Concerned that the U.S. was losing the battle for the hearts and minds of the people living in the Third World, American politicians charged that the Soviets were bent upon worldwide domination. The Soviets, however, responded that they were merely aiding oppressed peoples who were rejecting Western domination. Ironically, though American politicians and policymakers often thought otherwise, not all of the communist regimes established in the post-war period were subservient to the wishes of the Soviet Union. The nation of Yugoslavia, for example, which was led by Josef Tito, remained fiercely independent of the Soviet Union despite the fact that Tito was a devout adherent of communism. The Soviet Union would also eventually come to odds with the People's Republic of China, although the Soviets had originally provided much assistance to the Chinese Communist Party.</a:t>
            </a:r>
            <a:endParaRPr lang="en-US" sz="1000" dirty="0"/>
          </a:p>
        </p:txBody>
      </p:sp>
      <p:sp>
        <p:nvSpPr>
          <p:cNvPr id="9" name="Rectangle 8"/>
          <p:cNvSpPr/>
          <p:nvPr/>
        </p:nvSpPr>
        <p:spPr>
          <a:xfrm>
            <a:off x="4591050" y="1722804"/>
            <a:ext cx="1261820" cy="276999"/>
          </a:xfrm>
          <a:prstGeom prst="rect">
            <a:avLst/>
          </a:prstGeom>
        </p:spPr>
        <p:txBody>
          <a:bodyPr wrap="none">
            <a:spAutoFit/>
          </a:bodyPr>
          <a:lstStyle/>
          <a:p>
            <a:r>
              <a:rPr lang="en-US" sz="1200" b="1" dirty="0" smtClean="0"/>
              <a:t>Cold War Politics</a:t>
            </a:r>
            <a:endParaRPr lang="en-US" sz="1200" b="1" dirty="0"/>
          </a:p>
        </p:txBody>
      </p:sp>
    </p:spTree>
    <p:extLst>
      <p:ext uri="{BB962C8B-B14F-4D97-AF65-F5344CB8AC3E}">
        <p14:creationId xmlns:p14="http://schemas.microsoft.com/office/powerpoint/2010/main" val="1379132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Create a </a:t>
            </a:r>
            <a:r>
              <a:rPr lang="en-US" u="sng" dirty="0" smtClean="0"/>
              <a:t>Timeline</a:t>
            </a:r>
            <a:r>
              <a:rPr lang="en-US" dirty="0" smtClean="0"/>
              <a:t> that tells the story of the Cold War.</a:t>
            </a:r>
          </a:p>
          <a:p>
            <a:r>
              <a:rPr lang="en-US" dirty="0" smtClean="0"/>
              <a:t>Use the following worlds:</a:t>
            </a:r>
          </a:p>
          <a:p>
            <a:pPr lvl="1"/>
            <a:r>
              <a:rPr lang="en-US" dirty="0"/>
              <a:t> </a:t>
            </a:r>
          </a:p>
        </p:txBody>
      </p:sp>
    </p:spTree>
    <p:extLst>
      <p:ext uri="{BB962C8B-B14F-4D97-AF65-F5344CB8AC3E}">
        <p14:creationId xmlns:p14="http://schemas.microsoft.com/office/powerpoint/2010/main" val="1689569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1303</TotalTime>
  <Words>2410</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Machin</dc:creator>
  <cp:lastModifiedBy>Bischoff, Michael J.</cp:lastModifiedBy>
  <cp:revision>3</cp:revision>
  <dcterms:created xsi:type="dcterms:W3CDTF">2015-11-29T02:19:48Z</dcterms:created>
  <dcterms:modified xsi:type="dcterms:W3CDTF">2015-12-01T14:40:24Z</dcterms:modified>
</cp:coreProperties>
</file>