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Rokkitt" panose="020B0604020202020204" charset="0"/>
      <p:regular r:id="rId38"/>
      <p:bold r:id="rId3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5826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6369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33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056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9308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38077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/>
              <a:t>Other nations were increasing their global military strength and the U.S. needed to catch up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/>
              <a:t>Read by the major world powers and helped stimulate the naval race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/>
              <a:t>US built 9 steel-hulled cruisers between 1883-1890</a:t>
            </a:r>
          </a:p>
        </p:txBody>
      </p:sp>
    </p:spTree>
    <p:extLst>
      <p:ext uri="{BB962C8B-B14F-4D97-AF65-F5344CB8AC3E}">
        <p14:creationId xmlns:p14="http://schemas.microsoft.com/office/powerpoint/2010/main" val="2536175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49060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0182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58902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380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10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59302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22301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5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11979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8899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1928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36191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0747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William Seward arranged for U.S. to buy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House of Representatives gave him a hard time to approve funds for the purchase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Great deal: 2 cents an acre got a land rich in timber, minerals and OIL</a:t>
            </a:r>
          </a:p>
        </p:txBody>
      </p:sp>
    </p:spTree>
    <p:extLst>
      <p:ext uri="{BB962C8B-B14F-4D97-AF65-F5344CB8AC3E}">
        <p14:creationId xmlns:p14="http://schemas.microsoft.com/office/powerpoint/2010/main" val="256580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2257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39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1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3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183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5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207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772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85800" y="3508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98500" y="16652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clipArt" idx="2"/>
          </p:nvPr>
        </p:nvSpPr>
        <p:spPr>
          <a:xfrm>
            <a:off x="4660900" y="16652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5800" y="61658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1658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1658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5800" y="3508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clipArt" idx="2"/>
          </p:nvPr>
        </p:nvSpPr>
        <p:spPr>
          <a:xfrm>
            <a:off x="698500" y="1665288"/>
            <a:ext cx="38099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660900" y="1665288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5800" y="61658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1658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16585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esHr99ezW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x5G-GOS1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685800" y="4720325"/>
            <a:ext cx="7772400" cy="147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/>
              <a:t>Do Now- 10/9/15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 rtl="0">
              <a:spcBef>
                <a:spcPts val="0"/>
              </a:spcBef>
              <a:buNone/>
            </a:pPr>
            <a:r>
              <a:rPr lang="en-US" sz="3600"/>
              <a:t>Get your materials from the timeline out and begin to finish it. Your seats from yesterday are your new seats for the unit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>
              <a:spcBef>
                <a:spcPts val="0"/>
              </a:spcBef>
              <a:buNone/>
            </a:pPr>
            <a:r>
              <a:rPr lang="en-US" sz="3600"/>
              <a:t>You have a Question to answer and write in your Do Nows later on.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85800" y="3508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44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the US done this already?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98500" y="16652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Monroe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Doctrine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Manifest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Destiny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Frederick Jackson Turner’s Thesis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 will expand beyond its </a:t>
            </a:r>
            <a:r>
              <a:rPr lang="en-US" sz="2400" b="0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borders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continue the frontier</a:t>
            </a:r>
          </a:p>
        </p:txBody>
      </p:sp>
      <p:pic>
        <p:nvPicPr>
          <p:cNvPr id="132" name="Shape 132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33062" y="1808586"/>
            <a:ext cx="3675099" cy="4104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52512" y="938750"/>
            <a:ext cx="7238987" cy="48006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 </a:t>
            </a:r>
            <a:b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</a:br>
            <a: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Why did America </a:t>
            </a:r>
            <a:b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</a:br>
            <a: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join the imperialist </a:t>
            </a:r>
            <a:b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</a:br>
            <a: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club in the early 1900s?  </a:t>
            </a:r>
            <a:b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</a:br>
            <a: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(3 Reasons)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81000" y="409575"/>
            <a:ext cx="8381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40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 Thirst for New Markets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l="3487" t="24403" r="4650"/>
          <a:stretch/>
        </p:blipFill>
        <p:spPr>
          <a:xfrm>
            <a:off x="1981200" y="2209800"/>
            <a:ext cx="5181600" cy="2640011"/>
          </a:xfrm>
          <a:prstGeom prst="rect">
            <a:avLst/>
          </a:prstGeom>
          <a:noFill/>
          <a:ln w="9525" cap="flat" cmpd="sng">
            <a:solidFill>
              <a:srgbClr val="000064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4" name="Shape 144"/>
          <p:cNvSpPr txBox="1"/>
          <p:nvPr/>
        </p:nvSpPr>
        <p:spPr>
          <a:xfrm>
            <a:off x="838200" y="5410200"/>
            <a:ext cx="74676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Rokkitt"/>
              <a:buNone/>
            </a:pPr>
            <a:r>
              <a:rPr lang="en-US" sz="2800" b="1" i="0" u="none" strike="noStrike" cap="none" baseline="0">
                <a:solidFill>
                  <a:srgbClr val="E40000"/>
                </a:solidFill>
                <a:latin typeface="Rokkitt"/>
                <a:ea typeface="Rokkitt"/>
                <a:cs typeface="Rokkitt"/>
                <a:sym typeface="Rokkitt"/>
              </a:rPr>
              <a:t>U. S. Foreign Investments:  1869-1908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t="11592" r="1852" b="2969"/>
          <a:stretch/>
        </p:blipFill>
        <p:spPr>
          <a:xfrm>
            <a:off x="381000" y="2133600"/>
            <a:ext cx="3289299" cy="3657600"/>
          </a:xfrm>
          <a:prstGeom prst="rect">
            <a:avLst/>
          </a:prstGeom>
          <a:noFill/>
          <a:ln w="9525" cap="flat" cmpd="sng">
            <a:solidFill>
              <a:srgbClr val="000064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0" name="Shape 150"/>
          <p:cNvSpPr txBox="1"/>
          <p:nvPr/>
        </p:nvSpPr>
        <p:spPr>
          <a:xfrm>
            <a:off x="3962400" y="5181600"/>
            <a:ext cx="48767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American Foreign Trade:</a:t>
            </a:r>
            <a:br>
              <a:rPr lang="en-US" sz="28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1870-1914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81000" y="365125"/>
            <a:ext cx="8381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40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 Thirst for New Markets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191000" y="1981200"/>
            <a:ext cx="4648199" cy="1735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Need new </a:t>
            </a:r>
            <a:r>
              <a:rPr lang="en-US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trade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partners to sell overflow of goods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Needed </a:t>
            </a:r>
            <a:r>
              <a:rPr lang="en-US" sz="2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raw materials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factories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81000" y="152400"/>
            <a:ext cx="8381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40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 Desire for Military Strength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009650"/>
            <a:ext cx="6172199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304800" y="5791200"/>
            <a:ext cx="85343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Alfred T. Mahan → </a:t>
            </a:r>
            <a:r>
              <a:rPr lang="en-US" sz="2800" b="1" i="1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Influence of Sea Power on History:  1660-1783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85800" y="3508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44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Desire for Military Strength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98500" y="1665286"/>
            <a:ext cx="3809999" cy="4811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1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Admiral AlfredT. Mahan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Wrote “The Influence of Sea Power on the World”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Argued that control of the </a:t>
            </a:r>
            <a:r>
              <a:rPr lang="en-US" sz="2400" b="1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was key to world dominance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 builds up </a:t>
            </a:r>
            <a:r>
              <a:rPr lang="en-US" sz="2400" b="1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Navy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get this control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World enters into a </a:t>
            </a:r>
            <a:r>
              <a:rPr lang="en-US" sz="2400" b="1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Naval Arms Race</a:t>
            </a:r>
          </a:p>
        </p:txBody>
      </p:sp>
      <p:pic>
        <p:nvPicPr>
          <p:cNvPr id="166" name="Shape 166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992311"/>
            <a:ext cx="3457575" cy="394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85800" y="3508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Comic Sans MS"/>
              <a:buChar char="•"/>
            </a:pPr>
            <a:r>
              <a:rPr lang="en-US" sz="44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USS Flagship Georgia</a:t>
            </a:r>
          </a:p>
        </p:txBody>
      </p:sp>
      <p:pic>
        <p:nvPicPr>
          <p:cNvPr id="173" name="Shape 173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485900"/>
            <a:ext cx="6996777" cy="4422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85800" y="3508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Noto Symbol"/>
              <a:buChar char="➢"/>
            </a:pPr>
            <a:r>
              <a:rPr lang="en-US" sz="36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Great White Fleet and Japan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98500" y="16652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 fleet (</a:t>
            </a:r>
            <a:r>
              <a:rPr lang="en-US" sz="22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8 ships</a:t>
            </a:r>
            <a:r>
              <a:rPr lang="en-US" sz="2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) sent out to show the US naval strength around the world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Commodore</a:t>
            </a:r>
            <a:r>
              <a:rPr lang="en-US" sz="22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200" b="1" i="0" u="sng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Matthew Perry</a:t>
            </a:r>
            <a:r>
              <a:rPr lang="en-US" sz="2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brings US ships into Japan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Japan had been closed to all foreigners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Perry </a:t>
            </a:r>
            <a:r>
              <a:rPr lang="en-US" sz="2200" b="1" i="0" u="sng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threatened</a:t>
            </a:r>
            <a:r>
              <a:rPr lang="en-US" sz="2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Japan to open trade with US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Japan worked out a deal to open trade to the </a:t>
            </a:r>
            <a:r>
              <a:rPr lang="en-US" sz="2200" b="1" i="0" u="sng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United States</a:t>
            </a:r>
          </a:p>
        </p:txBody>
      </p:sp>
      <p:pic>
        <p:nvPicPr>
          <p:cNvPr id="180" name="Shape 180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524000"/>
            <a:ext cx="2819400" cy="231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3987800"/>
            <a:ext cx="2666999" cy="2608261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85800" y="3508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44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Cultural Superiority</a:t>
            </a:r>
            <a:br>
              <a:rPr lang="en-US" sz="44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4400" b="1" i="0" u="none" strike="noStrike" cap="none" baseline="0">
              <a:solidFill>
                <a:srgbClr val="0000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98500" y="16652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 Darwinism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- Survival of the fittest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 needed to “</a:t>
            </a:r>
            <a:r>
              <a:rPr lang="en-US" sz="2400" b="1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civilize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 the inferior people of the world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(Seen as part of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Manifest Destiny)</a:t>
            </a:r>
          </a:p>
        </p:txBody>
      </p:sp>
      <p:pic>
        <p:nvPicPr>
          <p:cNvPr id="188" name="Shape 188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981200"/>
            <a:ext cx="3802507" cy="402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381000" y="304800"/>
            <a:ext cx="8381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40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Cultural Superiority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l="4762" t="22540" r="50475" b="16508"/>
          <a:stretch/>
        </p:blipFill>
        <p:spPr>
          <a:xfrm>
            <a:off x="304800" y="1447800"/>
            <a:ext cx="3805237" cy="388620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l="7776" t="11851" r="4443" b="14074"/>
          <a:stretch/>
        </p:blipFill>
        <p:spPr>
          <a:xfrm>
            <a:off x="4419600" y="1295400"/>
            <a:ext cx="4495800" cy="284480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6" name="Shape 196"/>
          <p:cNvSpPr txBox="1"/>
          <p:nvPr/>
        </p:nvSpPr>
        <p:spPr>
          <a:xfrm>
            <a:off x="4876800" y="4343400"/>
            <a:ext cx="3657600" cy="191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White Man’s</a:t>
            </a:r>
            <a:br>
              <a:rPr lang="en-US" sz="24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Burden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sz="24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Responsibility</a:t>
            </a:r>
            <a:r>
              <a:rPr lang="en-US" sz="24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-Rudyard Kipling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81000" y="5410200"/>
            <a:ext cx="3657600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Comic Sans MS"/>
              <a:buNone/>
            </a:pPr>
            <a:r>
              <a:rPr lang="en-US" sz="2800" b="1" i="1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Hierarchy</a:t>
            </a:r>
            <a:br>
              <a:rPr lang="en-US" sz="2800" b="1" i="1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1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Race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Announcements: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-US" sz="2400"/>
              <a:t>-Next week Monday we will have a district required benchmark test</a:t>
            </a:r>
          </a:p>
          <a:p>
            <a:pPr algn="l" rtl="0">
              <a:spcBef>
                <a:spcPts val="0"/>
              </a:spcBef>
              <a:buNone/>
            </a:pPr>
            <a:endParaRPr sz="2400"/>
          </a:p>
          <a:p>
            <a:pPr algn="l">
              <a:spcBef>
                <a:spcPts val="0"/>
              </a:spcBef>
              <a:buNone/>
            </a:pPr>
            <a:r>
              <a:rPr lang="en-US" sz="2400"/>
              <a:t>-Midterms begin next Friday, 10/16 for 4th block, Monday, 10/19  for 3rd block, Wednesday, 10/21 for 1st block.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228600" y="365125"/>
            <a:ext cx="87630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40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Religious/Missionary Interests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l="2629" b="4432"/>
          <a:stretch/>
        </p:blipFill>
        <p:spPr>
          <a:xfrm>
            <a:off x="4876800" y="1539875"/>
            <a:ext cx="3841750" cy="4471987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676400"/>
            <a:ext cx="3886200" cy="3308349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5" name="Shape 205"/>
          <p:cNvSpPr txBox="1"/>
          <p:nvPr/>
        </p:nvSpPr>
        <p:spPr>
          <a:xfrm>
            <a:off x="533400" y="5105400"/>
            <a:ext cx="3657600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00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American Missionaries</a:t>
            </a:r>
            <a:br>
              <a:rPr lang="en-US" sz="28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China, 1905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228600" y="228600"/>
            <a:ext cx="8763000" cy="1920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40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Closing the American Frontier</a:t>
            </a:r>
          </a:p>
          <a:p>
            <a:pPr marL="742950" marR="0" lvl="0" indent="-7429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Comic Sans MS"/>
              <a:buNone/>
            </a:pPr>
            <a:r>
              <a:rPr lang="en-US" sz="32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(Frederick Jackson Turner →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America will need a wider field of influence</a:t>
            </a:r>
            <a:r>
              <a:rPr lang="en-US" sz="32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l="1106" t="2498" r="1543" b="1249"/>
          <a:stretch/>
        </p:blipFill>
        <p:spPr>
          <a:xfrm>
            <a:off x="1447800" y="2209800"/>
            <a:ext cx="6324600" cy="4391025"/>
          </a:xfrm>
          <a:prstGeom prst="rect">
            <a:avLst/>
          </a:prstGeom>
          <a:noFill/>
          <a:ln w="9525" cap="flat" cmpd="sng">
            <a:solidFill>
              <a:srgbClr val="000064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877800" y="1544650"/>
            <a:ext cx="73884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rtl="0">
              <a:spcBef>
                <a:spcPts val="0"/>
              </a:spcBef>
              <a:buNone/>
            </a:pPr>
            <a:r>
              <a:rPr lang="en-US" sz="3200">
                <a:solidFill>
                  <a:schemeClr val="dk1"/>
                </a:solidFill>
              </a:rPr>
              <a:t>(1) How did technological advancement lead to the United States’ increased involvement in world affairs?</a:t>
            </a:r>
          </a:p>
          <a:p>
            <a:pPr marL="342900" lvl="0" rtl="0">
              <a:spcBef>
                <a:spcPts val="640"/>
              </a:spcBef>
              <a:buNone/>
            </a:pPr>
            <a:endParaRPr sz="3200">
              <a:solidFill>
                <a:schemeClr val="dk1"/>
              </a:solidFill>
            </a:endParaRPr>
          </a:p>
          <a:p>
            <a:pPr marL="342900" lvl="0" rtl="0">
              <a:spcBef>
                <a:spcPts val="640"/>
              </a:spcBef>
              <a:buNone/>
            </a:pPr>
            <a:endParaRPr sz="3200">
              <a:solidFill>
                <a:schemeClr val="dk1"/>
              </a:solidFill>
            </a:endParaRPr>
          </a:p>
          <a:p>
            <a:pPr marL="342900" lvl="0" rtl="0">
              <a:spcBef>
                <a:spcPts val="640"/>
              </a:spcBef>
              <a:buNone/>
            </a:pPr>
            <a:r>
              <a:rPr lang="en-US" sz="3200">
                <a:solidFill>
                  <a:schemeClr val="dk1"/>
                </a:solidFill>
              </a:rPr>
              <a:t>   (2) What new ideas influenced America’s desire to expand?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936900" y="2303050"/>
            <a:ext cx="7270199" cy="70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Hawaii: “Crossroads of the Pacific”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381000" y="152400"/>
            <a:ext cx="8381999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Hawaiian Queen Liliuokalani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9750" y="1219200"/>
            <a:ext cx="3030537" cy="5181600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157287"/>
            <a:ext cx="4724400" cy="379571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381000" y="5213350"/>
            <a:ext cx="4800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lang="en-US" sz="3200" b="1" i="1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Hawaii for the Hawaiians!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76200" y="304800"/>
            <a:ext cx="8991600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U. S. Business Interests In Hawaii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76400"/>
            <a:ext cx="3278186" cy="4648199"/>
          </a:xfrm>
          <a:prstGeom prst="rect">
            <a:avLst/>
          </a:prstGeom>
          <a:noFill/>
          <a:ln w="9525" cap="flat" cmpd="sng">
            <a:solidFill>
              <a:srgbClr val="000064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7" name="Shape 237"/>
          <p:cNvSpPr txBox="1"/>
          <p:nvPr/>
        </p:nvSpPr>
        <p:spPr>
          <a:xfrm>
            <a:off x="4267200" y="1676400"/>
            <a:ext cx="4495800" cy="4298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98462" marR="0" lvl="0" indent="-398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1875 – Reciprocity Treaty</a:t>
            </a:r>
          </a:p>
          <a:p>
            <a:pPr marL="398462" marR="0" lvl="0" indent="-3984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sz="2000" b="0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Hawaiian sugar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– tax free)</a:t>
            </a:r>
          </a:p>
          <a:p>
            <a:pPr marL="398462" marR="0" lvl="0" indent="-3984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1890 – </a:t>
            </a:r>
            <a:r>
              <a:rPr lang="en-US" sz="2000" b="0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McKinley Tariff</a:t>
            </a:r>
          </a:p>
          <a:p>
            <a:pPr marL="398462" marR="0" lvl="0" indent="-3984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Comic Sans MS"/>
              <a:buNone/>
            </a:pPr>
            <a:r>
              <a:rPr lang="en-US" sz="2000" b="0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(tax on imported sugar)</a:t>
            </a:r>
          </a:p>
          <a:p>
            <a:pPr marL="398462" marR="0" lvl="0" indent="-3984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1893 –</a:t>
            </a:r>
            <a:r>
              <a:rPr lang="en-US" sz="2000" b="0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American</a:t>
            </a:r>
            <a:br>
              <a:rPr lang="en-US" sz="2000" b="0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businessmen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backed an</a:t>
            </a:r>
            <a:b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uprising against Queen </a:t>
            </a:r>
            <a:b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Liliuokalani.</a:t>
            </a:r>
          </a:p>
          <a:p>
            <a:pPr marL="398462" marR="0" lvl="0" indent="-398462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40000"/>
              </a:buClr>
              <a:buSzPct val="129999"/>
              <a:buFont typeface="Comic Sans MS"/>
              <a:buChar char="•"/>
            </a:pPr>
            <a:r>
              <a:rPr lang="en-US" sz="2000" b="0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Sanford Ballard Dole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proclaims the Republic </a:t>
            </a:r>
            <a:b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Hawaii in 1894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5772"/>
          <a:stretch/>
        </p:blipFill>
        <p:spPr>
          <a:xfrm>
            <a:off x="304800" y="990600"/>
            <a:ext cx="5276849" cy="4132261"/>
          </a:xfrm>
          <a:prstGeom prst="rect">
            <a:avLst/>
          </a:prstGeom>
          <a:noFill/>
          <a:ln w="9525" cap="flat" cmpd="sng">
            <a:solidFill>
              <a:srgbClr val="000064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3" name="Shape 243"/>
          <p:cNvSpPr txBox="1"/>
          <p:nvPr/>
        </p:nvSpPr>
        <p:spPr>
          <a:xfrm>
            <a:off x="381000" y="152400"/>
            <a:ext cx="8381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The Victor Belongs the Spoils</a:t>
            </a: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3860800"/>
            <a:ext cx="3962399" cy="2654299"/>
          </a:xfrm>
          <a:prstGeom prst="rect">
            <a:avLst/>
          </a:prstGeom>
          <a:noFill/>
          <a:ln w="9525" cap="flat" cmpd="sng">
            <a:solidFill>
              <a:srgbClr val="000064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5" name="Shape 245"/>
          <p:cNvSpPr txBox="1"/>
          <p:nvPr/>
        </p:nvSpPr>
        <p:spPr>
          <a:xfrm>
            <a:off x="5791200" y="1295400"/>
            <a:ext cx="31241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rgbClr val="E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Hawaiian Annexation Ceremony, 1898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1600200" y="1981200"/>
            <a:ext cx="5943599" cy="2209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flat" cmpd="sng">
                  <a:solidFill>
                    <a:srgbClr val="E4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Alaska 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685800" y="3508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Comic Sans MS"/>
              <a:buChar char="•"/>
            </a:pPr>
            <a:r>
              <a:rPr lang="en-US" sz="44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Acquiring “Seward’s Icebox”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98500" y="1665286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en-US" sz="2800" b="0" i="0" u="none" strike="noStrike" cap="none" baseline="0">
                <a:solidFill>
                  <a:srgbClr val="E40000"/>
                </a:solidFill>
                <a:latin typeface="Arial"/>
                <a:ea typeface="Arial"/>
                <a:cs typeface="Arial"/>
                <a:sym typeface="Arial"/>
              </a:rPr>
              <a:t>1867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Secretary of State William Seward bought Alaska from Russia for </a:t>
            </a:r>
            <a:r>
              <a:rPr lang="en-US" sz="2800" b="0" i="0" u="sng" strike="noStrike" cap="none" baseline="0">
                <a:solidFill>
                  <a:srgbClr val="E40000"/>
                </a:solidFill>
                <a:latin typeface="Arial"/>
                <a:ea typeface="Arial"/>
                <a:cs typeface="Arial"/>
                <a:sym typeface="Arial"/>
              </a:rPr>
              <a:t>$7.2 million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(.02/acre)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People thought this was a </a:t>
            </a:r>
            <a:r>
              <a:rPr lang="en-US" sz="2800" b="0" i="0" u="sng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bad deal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called it “Seward’s Folly”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Shape 257"/>
          <p:cNvPicPr preferRelativeResize="0">
            <a:picLocks noGrp="1"/>
          </p:cNvPicPr>
          <p:nvPr>
            <p:ph type="clipArt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362200"/>
            <a:ext cx="3804316" cy="265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381000" y="304800"/>
            <a:ext cx="83819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44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“Seward’s Folly”:  1867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l="5999" r="998" b="1818"/>
          <a:stretch/>
        </p:blipFill>
        <p:spPr>
          <a:xfrm>
            <a:off x="762000" y="1600200"/>
            <a:ext cx="3017837" cy="3505200"/>
          </a:xfrm>
          <a:prstGeom prst="rect">
            <a:avLst/>
          </a:prstGeom>
          <a:noFill/>
          <a:ln w="9525" cap="flat" cmpd="sng">
            <a:solidFill>
              <a:srgbClr val="000064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23709"/>
          <a:stretch/>
        </p:blipFill>
        <p:spPr>
          <a:xfrm>
            <a:off x="4343400" y="2590800"/>
            <a:ext cx="4190999" cy="2846387"/>
          </a:xfrm>
          <a:prstGeom prst="rect">
            <a:avLst/>
          </a:prstGeom>
          <a:noFill/>
          <a:ln w="952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" name="Shape 266"/>
          <p:cNvSpPr txBox="1"/>
          <p:nvPr/>
        </p:nvSpPr>
        <p:spPr>
          <a:xfrm>
            <a:off x="609600" y="5791200"/>
            <a:ext cx="80771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00"/>
              </a:buClr>
              <a:buSzPct val="25000"/>
              <a:buFont typeface="Rokkitt"/>
              <a:buNone/>
            </a:pPr>
            <a:r>
              <a:rPr lang="en-US" sz="3200" b="1" i="0" u="none" strike="noStrike" cap="none" baseline="0">
                <a:solidFill>
                  <a:srgbClr val="E40000"/>
                </a:solidFill>
                <a:latin typeface="Rokkitt"/>
                <a:ea typeface="Rokkitt"/>
                <a:cs typeface="Rokkitt"/>
                <a:sym typeface="Rokkitt"/>
              </a:rPr>
              <a:t>$7.2 million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Do Now 10/12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459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In your opinion, what were the 2 most important events on your timeline in terms of influence on U.S. expansion?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What new technology allowed the United States to continue expanding successfully from the 18th century to the mid 20th century?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715500" y="0"/>
            <a:ext cx="7713000" cy="21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400" b="1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“Seward’s Folly”:  1867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74750" y="1945325"/>
            <a:ext cx="8493299" cy="280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CC0000"/>
              </a:buClr>
              <a:buSzPct val="100000"/>
              <a:buChar char="●"/>
            </a:pPr>
            <a:r>
              <a:rPr lang="en-US" sz="2400">
                <a:solidFill>
                  <a:srgbClr val="CC0000"/>
                </a:solidFill>
              </a:rPr>
              <a:t>Many critics believed Seward’s purchase of Alaska was a useless mistake</a:t>
            </a:r>
          </a:p>
          <a:p>
            <a:pPr rtl="0">
              <a:spcBef>
                <a:spcPts val="0"/>
              </a:spcBef>
              <a:buNone/>
            </a:pPr>
            <a:endParaRPr sz="2400">
              <a:solidFill>
                <a:srgbClr val="CC0000"/>
              </a:solidFill>
            </a:endParaRPr>
          </a:p>
          <a:p>
            <a:pPr marL="457200" lvl="0" indent="-381000">
              <a:spcBef>
                <a:spcPts val="0"/>
              </a:spcBef>
              <a:buClr>
                <a:srgbClr val="CC0000"/>
              </a:buClr>
              <a:buSzPct val="100000"/>
              <a:buChar char="●"/>
            </a:pPr>
            <a:r>
              <a:rPr lang="en-US" sz="2400" b="1" i="1" u="sng">
                <a:solidFill>
                  <a:srgbClr val="CC0000"/>
                </a:solidFill>
              </a:rPr>
              <a:t>Until </a:t>
            </a:r>
            <a:r>
              <a:rPr lang="en-US" sz="2400">
                <a:solidFill>
                  <a:srgbClr val="CC0000"/>
                </a:solidFill>
              </a:rPr>
              <a:t>gold was discovered in the Yukon and Alaska become the gateway to major gold deposits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375325" y="330975"/>
            <a:ext cx="7851000" cy="84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American Territories- 2015 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467450" y="1098700"/>
            <a:ext cx="7472100" cy="40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Puerto Rico- </a:t>
            </a:r>
            <a:r>
              <a:rPr lang="en-US" sz="3000">
                <a:solidFill>
                  <a:schemeClr val="dk1"/>
                </a:solidFill>
              </a:rPr>
              <a:t>3,548,397 (29th)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Guam-</a:t>
            </a:r>
            <a:r>
              <a:rPr lang="en-US" sz="3000">
                <a:solidFill>
                  <a:schemeClr val="dk1"/>
                </a:solidFill>
              </a:rPr>
              <a:t>159,358 (53)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marL="457200" lvl="0" indent="-4191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U.S. Virgin Islands-</a:t>
            </a:r>
            <a:r>
              <a:rPr lang="en-US" sz="3000">
                <a:solidFill>
                  <a:schemeClr val="dk1"/>
                </a:solidFill>
              </a:rPr>
              <a:t>106,405 (54)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Northern Mariana Islands- </a:t>
            </a:r>
            <a:r>
              <a:rPr lang="en-US" sz="3000">
                <a:solidFill>
                  <a:schemeClr val="dk1"/>
                </a:solidFill>
              </a:rPr>
              <a:t>53,883 (55)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buSzPct val="100000"/>
              <a:buChar char="●"/>
            </a:pPr>
            <a:r>
              <a:rPr lang="en-US" sz="3000"/>
              <a:t>American Samoa- </a:t>
            </a:r>
            <a:r>
              <a:rPr lang="en-US" sz="3000">
                <a:solidFill>
                  <a:schemeClr val="dk1"/>
                </a:solidFill>
              </a:rPr>
              <a:t>55,519 (56)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https://www.youtube.com/watch?v=CesHr99ezWE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49" y="173750"/>
            <a:ext cx="9083650" cy="6055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447800" y="609600"/>
            <a:ext cx="6564053" cy="42672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Chapter 18-1 </a:t>
            </a:r>
            <a:b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</a:br>
            <a: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Imperialism </a:t>
            </a:r>
            <a:b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</a:br>
            <a: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and </a:t>
            </a:r>
            <a:b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</a:br>
            <a:r>
              <a:rPr b="0" i="0">
                <a:ln w="19050" cap="flat" cmpd="sng">
                  <a:solidFill>
                    <a:srgbClr val="000064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America 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447800" y="5410200"/>
            <a:ext cx="6476999" cy="1014411"/>
          </a:xfrm>
          <a:prstGeom prst="rect">
            <a:avLst/>
          </a:prstGeom>
          <a:noFill/>
          <a:ln w="9525" cap="flat" cmpd="sng">
            <a:solidFill>
              <a:srgbClr val="E4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Mr. Hammill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Phillip O Berry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39575" y="1954125"/>
            <a:ext cx="8681699" cy="41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rtl="0">
              <a:spcBef>
                <a:spcPts val="0"/>
              </a:spcBef>
              <a:buNone/>
            </a:pPr>
            <a:r>
              <a:rPr lang="en-US" sz="3200">
                <a:solidFill>
                  <a:schemeClr val="dk1"/>
                </a:solidFill>
              </a:rPr>
              <a:t>(1) How did technological advancement lead to the United States’ increased involvement in world affairs?</a:t>
            </a:r>
          </a:p>
          <a:p>
            <a:pPr marL="342900" lvl="0" rtl="0">
              <a:spcBef>
                <a:spcPts val="640"/>
              </a:spcBef>
              <a:buNone/>
            </a:pPr>
            <a:endParaRPr sz="3200">
              <a:solidFill>
                <a:schemeClr val="dk1"/>
              </a:solidFill>
            </a:endParaRPr>
          </a:p>
          <a:p>
            <a:pPr marL="342900" lvl="0" rtl="0">
              <a:spcBef>
                <a:spcPts val="640"/>
              </a:spcBef>
              <a:buNone/>
            </a:pPr>
            <a:endParaRPr sz="3200">
              <a:solidFill>
                <a:schemeClr val="dk1"/>
              </a:solidFill>
            </a:endParaRPr>
          </a:p>
          <a:p>
            <a:pPr marL="342900" lvl="0" rtl="0">
              <a:spcBef>
                <a:spcPts val="640"/>
              </a:spcBef>
              <a:buNone/>
            </a:pPr>
            <a:r>
              <a:rPr lang="en-US" sz="3200">
                <a:solidFill>
                  <a:schemeClr val="dk1"/>
                </a:solidFill>
              </a:rPr>
              <a:t>   (2) What new ideas influenced America’s desire to expand?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2233250" y="465275"/>
            <a:ext cx="4150199" cy="76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Discussion Questions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635950" y="154900"/>
            <a:ext cx="8129100" cy="67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600"/>
              <a:t>Do Now- 10/12 What is an Empire?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1647975" y="5721850"/>
            <a:ext cx="6400799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u="sng">
                <a:solidFill>
                  <a:srgbClr val="0000FF"/>
                </a:solidFill>
                <a:hlinkClick r:id="rId3"/>
              </a:rPr>
              <a:t>https://www.youtube.com/watch?v=uEx5G-GOS1k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87" y="904200"/>
            <a:ext cx="8029424" cy="48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6600" b="0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Background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4294967295"/>
          </p:nvPr>
        </p:nvSpPr>
        <p:spPr>
          <a:xfrm>
            <a:off x="381000" y="1600200"/>
            <a:ext cx="4800600" cy="503078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3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 Civil War, Americans interested in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33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Reconstructing the </a:t>
            </a:r>
            <a:r>
              <a:rPr lang="en-US" sz="3300" b="0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South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33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Settling the </a:t>
            </a:r>
            <a:r>
              <a:rPr lang="en-US" sz="3300" b="0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West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–"/>
            </a:pPr>
            <a:r>
              <a:rPr lang="en-US" sz="33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Building up </a:t>
            </a:r>
            <a:r>
              <a:rPr lang="en-US" sz="3300" b="0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industry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33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wanting to expand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2349"/>
          <a:stretch/>
        </p:blipFill>
        <p:spPr>
          <a:xfrm>
            <a:off x="5562600" y="4038600"/>
            <a:ext cx="3352799" cy="24209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t="20280"/>
          <a:stretch/>
        </p:blipFill>
        <p:spPr>
          <a:xfrm>
            <a:off x="5562600" y="1676400"/>
            <a:ext cx="3362324" cy="216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Comic Sans MS"/>
              <a:buNone/>
            </a:pPr>
            <a:r>
              <a:rPr lang="en-US" sz="6600" b="0" i="0" u="none" strike="noStrike" cap="none" baseline="0">
                <a:solidFill>
                  <a:srgbClr val="0000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Change of Course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4294967295"/>
          </p:nvPr>
        </p:nvSpPr>
        <p:spPr>
          <a:xfrm>
            <a:off x="457200" y="1827211"/>
            <a:ext cx="8153399" cy="503078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Opinion on expansion begins to shift in 1880s → Why?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- Desire to make U.S. a </a:t>
            </a:r>
            <a:r>
              <a:rPr lang="en-US" sz="4000" b="0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world  power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Char char="•"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Imperialism:  Where a stronger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country </a:t>
            </a:r>
            <a:r>
              <a:rPr lang="en-US" sz="4000" b="0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forces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their way of life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on a </a:t>
            </a:r>
            <a:r>
              <a:rPr lang="en-US" sz="4000" b="0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weaker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country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On-screen Show (4:3)</PresentationFormat>
  <Paragraphs>133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Noto Symbol</vt:lpstr>
      <vt:lpstr>Comic Sans MS</vt:lpstr>
      <vt:lpstr>Rokkitt</vt:lpstr>
      <vt:lpstr>Arial</vt:lpstr>
      <vt:lpstr>simple-light-2</vt:lpstr>
      <vt:lpstr>Do Now- 10/9/15  Get your materials from the timeline out and begin to finish it. Your seats from yesterday are your new seats for the unit  You have a Question to answer and write in your Do Nows later on. </vt:lpstr>
      <vt:lpstr>Announcements:</vt:lpstr>
      <vt:lpstr>Do Now 10/12 </vt:lpstr>
      <vt:lpstr>PowerPoint Presentation</vt:lpstr>
      <vt:lpstr>PowerPoint Presentation</vt:lpstr>
      <vt:lpstr>PowerPoint Presentation</vt:lpstr>
      <vt:lpstr>Do Now- 10/12 What is an Empire?</vt:lpstr>
      <vt:lpstr>Background</vt:lpstr>
      <vt:lpstr>Change of Course</vt:lpstr>
      <vt:lpstr>Has the US done this already?</vt:lpstr>
      <vt:lpstr>PowerPoint Presentation</vt:lpstr>
      <vt:lpstr>PowerPoint Presentation</vt:lpstr>
      <vt:lpstr>PowerPoint Presentation</vt:lpstr>
      <vt:lpstr>PowerPoint Presentation</vt:lpstr>
      <vt:lpstr>2. Desire for Military Strength</vt:lpstr>
      <vt:lpstr> USS Flagship Georgia</vt:lpstr>
      <vt:lpstr>The Great White Fleet and Japan</vt:lpstr>
      <vt:lpstr>3. Cultural Superiority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Acquiring “Seward’s Icebox”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Now- 10/9/15  Get your materials from the timeline out and begin to finish it. Your seats from yesterday are your new seats for the unit  You have a Question to answer and write in your Do Nows later on. </dc:title>
  <dc:creator>Bischoff, Michael J.</dc:creator>
  <cp:lastModifiedBy>Bischoff, Michael J.</cp:lastModifiedBy>
  <cp:revision>1</cp:revision>
  <dcterms:modified xsi:type="dcterms:W3CDTF">2015-10-13T13:19:10Z</dcterms:modified>
</cp:coreProperties>
</file>