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bw"/>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67" autoAdjust="0"/>
    <p:restoredTop sz="98462" autoAdjust="0"/>
  </p:normalViewPr>
  <p:slideViewPr>
    <p:cSldViewPr snapToGrid="0" snapToObjects="1">
      <p:cViewPr varScale="1">
        <p:scale>
          <a:sx n="81" d="100"/>
          <a:sy n="81" d="100"/>
        </p:scale>
        <p:origin x="153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9756F26-FDBC-F64F-B61D-6B3B97508069}" type="datetimeFigureOut">
              <a:rPr lang="en-US" smtClean="0"/>
              <a:t>10/8/2015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A4C595-0D9E-E849-ABF5-C6305D273337}" type="slidenum">
              <a:rPr lang="en-US" smtClean="0"/>
              <a:t>‹#›</a:t>
            </a:fld>
            <a:endParaRPr lang="en-US"/>
          </a:p>
        </p:txBody>
      </p:sp>
    </p:spTree>
    <p:extLst>
      <p:ext uri="{BB962C8B-B14F-4D97-AF65-F5344CB8AC3E}">
        <p14:creationId xmlns:p14="http://schemas.microsoft.com/office/powerpoint/2010/main" val="287242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756F26-FDBC-F64F-B61D-6B3B97508069}" type="datetimeFigureOut">
              <a:rPr lang="en-US" smtClean="0"/>
              <a:t>10/8/2015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A4C595-0D9E-E849-ABF5-C6305D273337}" type="slidenum">
              <a:rPr lang="en-US" smtClean="0"/>
              <a:t>‹#›</a:t>
            </a:fld>
            <a:endParaRPr lang="en-US"/>
          </a:p>
        </p:txBody>
      </p:sp>
    </p:spTree>
    <p:extLst>
      <p:ext uri="{BB962C8B-B14F-4D97-AF65-F5344CB8AC3E}">
        <p14:creationId xmlns:p14="http://schemas.microsoft.com/office/powerpoint/2010/main" val="2387187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756F26-FDBC-F64F-B61D-6B3B97508069}" type="datetimeFigureOut">
              <a:rPr lang="en-US" smtClean="0"/>
              <a:t>10/8/2015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A4C595-0D9E-E849-ABF5-C6305D273337}" type="slidenum">
              <a:rPr lang="en-US" smtClean="0"/>
              <a:t>‹#›</a:t>
            </a:fld>
            <a:endParaRPr lang="en-US"/>
          </a:p>
        </p:txBody>
      </p:sp>
    </p:spTree>
    <p:extLst>
      <p:ext uri="{BB962C8B-B14F-4D97-AF65-F5344CB8AC3E}">
        <p14:creationId xmlns:p14="http://schemas.microsoft.com/office/powerpoint/2010/main" val="271522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756F26-FDBC-F64F-B61D-6B3B97508069}" type="datetimeFigureOut">
              <a:rPr lang="en-US" smtClean="0"/>
              <a:t>10/8/2015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A4C595-0D9E-E849-ABF5-C6305D273337}" type="slidenum">
              <a:rPr lang="en-US" smtClean="0"/>
              <a:t>‹#›</a:t>
            </a:fld>
            <a:endParaRPr lang="en-US"/>
          </a:p>
        </p:txBody>
      </p:sp>
    </p:spTree>
    <p:extLst>
      <p:ext uri="{BB962C8B-B14F-4D97-AF65-F5344CB8AC3E}">
        <p14:creationId xmlns:p14="http://schemas.microsoft.com/office/powerpoint/2010/main" val="2834341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756F26-FDBC-F64F-B61D-6B3B97508069}" type="datetimeFigureOut">
              <a:rPr lang="en-US" smtClean="0"/>
              <a:t>10/8/2015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A4C595-0D9E-E849-ABF5-C6305D273337}" type="slidenum">
              <a:rPr lang="en-US" smtClean="0"/>
              <a:t>‹#›</a:t>
            </a:fld>
            <a:endParaRPr lang="en-US"/>
          </a:p>
        </p:txBody>
      </p:sp>
    </p:spTree>
    <p:extLst>
      <p:ext uri="{BB962C8B-B14F-4D97-AF65-F5344CB8AC3E}">
        <p14:creationId xmlns:p14="http://schemas.microsoft.com/office/powerpoint/2010/main" val="2128358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9756F26-FDBC-F64F-B61D-6B3B97508069}" type="datetimeFigureOut">
              <a:rPr lang="en-US" smtClean="0"/>
              <a:t>10/8/2015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A4C595-0D9E-E849-ABF5-C6305D273337}" type="slidenum">
              <a:rPr lang="en-US" smtClean="0"/>
              <a:t>‹#›</a:t>
            </a:fld>
            <a:endParaRPr lang="en-US"/>
          </a:p>
        </p:txBody>
      </p:sp>
    </p:spTree>
    <p:extLst>
      <p:ext uri="{BB962C8B-B14F-4D97-AF65-F5344CB8AC3E}">
        <p14:creationId xmlns:p14="http://schemas.microsoft.com/office/powerpoint/2010/main" val="3583690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9756F26-FDBC-F64F-B61D-6B3B97508069}" type="datetimeFigureOut">
              <a:rPr lang="en-US" smtClean="0"/>
              <a:t>10/8/2015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A4C595-0D9E-E849-ABF5-C6305D273337}" type="slidenum">
              <a:rPr lang="en-US" smtClean="0"/>
              <a:t>‹#›</a:t>
            </a:fld>
            <a:endParaRPr lang="en-US"/>
          </a:p>
        </p:txBody>
      </p:sp>
    </p:spTree>
    <p:extLst>
      <p:ext uri="{BB962C8B-B14F-4D97-AF65-F5344CB8AC3E}">
        <p14:creationId xmlns:p14="http://schemas.microsoft.com/office/powerpoint/2010/main" val="2653629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756F26-FDBC-F64F-B61D-6B3B97508069}" type="datetimeFigureOut">
              <a:rPr lang="en-US" smtClean="0"/>
              <a:t>10/8/2015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A4C595-0D9E-E849-ABF5-C6305D273337}" type="slidenum">
              <a:rPr lang="en-US" smtClean="0"/>
              <a:t>‹#›</a:t>
            </a:fld>
            <a:endParaRPr lang="en-US"/>
          </a:p>
        </p:txBody>
      </p:sp>
    </p:spTree>
    <p:extLst>
      <p:ext uri="{BB962C8B-B14F-4D97-AF65-F5344CB8AC3E}">
        <p14:creationId xmlns:p14="http://schemas.microsoft.com/office/powerpoint/2010/main" val="2597638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756F26-FDBC-F64F-B61D-6B3B97508069}" type="datetimeFigureOut">
              <a:rPr lang="en-US" smtClean="0"/>
              <a:t>10/8/2015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A4C595-0D9E-E849-ABF5-C6305D273337}" type="slidenum">
              <a:rPr lang="en-US" smtClean="0"/>
              <a:t>‹#›</a:t>
            </a:fld>
            <a:endParaRPr lang="en-US"/>
          </a:p>
        </p:txBody>
      </p:sp>
    </p:spTree>
    <p:extLst>
      <p:ext uri="{BB962C8B-B14F-4D97-AF65-F5344CB8AC3E}">
        <p14:creationId xmlns:p14="http://schemas.microsoft.com/office/powerpoint/2010/main" val="2457801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756F26-FDBC-F64F-B61D-6B3B97508069}" type="datetimeFigureOut">
              <a:rPr lang="en-US" smtClean="0"/>
              <a:t>10/8/2015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A4C595-0D9E-E849-ABF5-C6305D273337}" type="slidenum">
              <a:rPr lang="en-US" smtClean="0"/>
              <a:t>‹#›</a:t>
            </a:fld>
            <a:endParaRPr lang="en-US"/>
          </a:p>
        </p:txBody>
      </p:sp>
    </p:spTree>
    <p:extLst>
      <p:ext uri="{BB962C8B-B14F-4D97-AF65-F5344CB8AC3E}">
        <p14:creationId xmlns:p14="http://schemas.microsoft.com/office/powerpoint/2010/main" val="453045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756F26-FDBC-F64F-B61D-6B3B97508069}" type="datetimeFigureOut">
              <a:rPr lang="en-US" smtClean="0"/>
              <a:t>10/8/2015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A4C595-0D9E-E849-ABF5-C6305D273337}" type="slidenum">
              <a:rPr lang="en-US" smtClean="0"/>
              <a:t>‹#›</a:t>
            </a:fld>
            <a:endParaRPr lang="en-US"/>
          </a:p>
        </p:txBody>
      </p:sp>
    </p:spTree>
    <p:extLst>
      <p:ext uri="{BB962C8B-B14F-4D97-AF65-F5344CB8AC3E}">
        <p14:creationId xmlns:p14="http://schemas.microsoft.com/office/powerpoint/2010/main" val="1187809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756F26-FDBC-F64F-B61D-6B3B97508069}" type="datetimeFigureOut">
              <a:rPr lang="en-US" smtClean="0"/>
              <a:t>10/8/2015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A4C595-0D9E-E849-ABF5-C6305D273337}" type="slidenum">
              <a:rPr lang="en-US" smtClean="0"/>
              <a:t>‹#›</a:t>
            </a:fld>
            <a:endParaRPr lang="en-US"/>
          </a:p>
        </p:txBody>
      </p:sp>
    </p:spTree>
    <p:extLst>
      <p:ext uri="{BB962C8B-B14F-4D97-AF65-F5344CB8AC3E}">
        <p14:creationId xmlns:p14="http://schemas.microsoft.com/office/powerpoint/2010/main" val="18953963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1"/>
            <a:ext cx="3267366" cy="1699030"/>
          </a:xfrm>
          <a:prstGeom prst="rect">
            <a:avLst/>
          </a:prstGeom>
        </p:spPr>
      </p:pic>
      <p:sp>
        <p:nvSpPr>
          <p:cNvPr id="5" name="TextBox 4"/>
          <p:cNvSpPr txBox="1"/>
          <p:nvPr/>
        </p:nvSpPr>
        <p:spPr>
          <a:xfrm>
            <a:off x="474714" y="1708343"/>
            <a:ext cx="2936875" cy="276999"/>
          </a:xfrm>
          <a:prstGeom prst="rect">
            <a:avLst/>
          </a:prstGeom>
          <a:noFill/>
        </p:spPr>
        <p:txBody>
          <a:bodyPr wrap="square" rtlCol="0">
            <a:spAutoFit/>
          </a:bodyPr>
          <a:lstStyle/>
          <a:p>
            <a:r>
              <a:rPr lang="en-US" sz="1200" dirty="0" smtClean="0"/>
              <a:t>Hawaiian Annexation- 1898</a:t>
            </a:r>
            <a:endParaRPr lang="en-US" sz="1200" dirty="0"/>
          </a:p>
        </p:txBody>
      </p:sp>
      <p:pic>
        <p:nvPicPr>
          <p:cNvPr id="10" name="Picture 9"/>
          <p:cNvPicPr>
            <a:picLocks noChangeAspect="1"/>
          </p:cNvPicPr>
          <p:nvPr/>
        </p:nvPicPr>
        <p:blipFill>
          <a:blip r:embed="rId3"/>
          <a:stretch>
            <a:fillRect/>
          </a:stretch>
        </p:blipFill>
        <p:spPr>
          <a:xfrm>
            <a:off x="3411589" y="1"/>
            <a:ext cx="1608912" cy="1717205"/>
          </a:xfrm>
          <a:prstGeom prst="rect">
            <a:avLst/>
          </a:prstGeom>
        </p:spPr>
      </p:pic>
      <p:sp>
        <p:nvSpPr>
          <p:cNvPr id="12" name="Rectangle 11"/>
          <p:cNvSpPr/>
          <p:nvPr/>
        </p:nvSpPr>
        <p:spPr>
          <a:xfrm>
            <a:off x="3411589" y="1682427"/>
            <a:ext cx="1676285" cy="276999"/>
          </a:xfrm>
          <a:prstGeom prst="rect">
            <a:avLst/>
          </a:prstGeom>
        </p:spPr>
        <p:txBody>
          <a:bodyPr wrap="none">
            <a:spAutoFit/>
          </a:bodyPr>
          <a:lstStyle/>
          <a:p>
            <a:pPr lvl="0"/>
            <a:r>
              <a:rPr lang="en-US" sz="1200" dirty="0">
                <a:solidFill>
                  <a:prstClr val="black"/>
                </a:solidFill>
              </a:rPr>
              <a:t>Thirteen Colonies- 1776</a:t>
            </a:r>
          </a:p>
        </p:txBody>
      </p:sp>
      <p:pic>
        <p:nvPicPr>
          <p:cNvPr id="13" name="Picture 12"/>
          <p:cNvPicPr>
            <a:picLocks noChangeAspect="1"/>
          </p:cNvPicPr>
          <p:nvPr/>
        </p:nvPicPr>
        <p:blipFill>
          <a:blip r:embed="rId4"/>
          <a:stretch>
            <a:fillRect/>
          </a:stretch>
        </p:blipFill>
        <p:spPr>
          <a:xfrm>
            <a:off x="5206932" y="1"/>
            <a:ext cx="1487525" cy="1699030"/>
          </a:xfrm>
          <a:prstGeom prst="rect">
            <a:avLst/>
          </a:prstGeom>
        </p:spPr>
      </p:pic>
      <p:sp>
        <p:nvSpPr>
          <p:cNvPr id="14" name="TextBox 13"/>
          <p:cNvSpPr txBox="1"/>
          <p:nvPr/>
        </p:nvSpPr>
        <p:spPr>
          <a:xfrm>
            <a:off x="5206932" y="1682427"/>
            <a:ext cx="1759338" cy="276999"/>
          </a:xfrm>
          <a:prstGeom prst="rect">
            <a:avLst/>
          </a:prstGeom>
          <a:noFill/>
        </p:spPr>
        <p:txBody>
          <a:bodyPr wrap="square" rtlCol="0">
            <a:spAutoFit/>
          </a:bodyPr>
          <a:lstStyle/>
          <a:p>
            <a:r>
              <a:rPr lang="en-US" sz="1200" dirty="0" smtClean="0"/>
              <a:t>Treaty of Paris- 1783</a:t>
            </a:r>
            <a:endParaRPr lang="en-US" sz="1200" dirty="0"/>
          </a:p>
        </p:txBody>
      </p:sp>
      <p:pic>
        <p:nvPicPr>
          <p:cNvPr id="15" name="Picture 14"/>
          <p:cNvPicPr>
            <a:picLocks noChangeAspect="1"/>
          </p:cNvPicPr>
          <p:nvPr/>
        </p:nvPicPr>
        <p:blipFill>
          <a:blip r:embed="rId5"/>
          <a:stretch>
            <a:fillRect/>
          </a:stretch>
        </p:blipFill>
        <p:spPr>
          <a:xfrm>
            <a:off x="6847212" y="203532"/>
            <a:ext cx="2178115" cy="1345116"/>
          </a:xfrm>
          <a:prstGeom prst="rect">
            <a:avLst/>
          </a:prstGeom>
        </p:spPr>
      </p:pic>
      <p:sp>
        <p:nvSpPr>
          <p:cNvPr id="16" name="TextBox 15"/>
          <p:cNvSpPr txBox="1"/>
          <p:nvPr/>
        </p:nvSpPr>
        <p:spPr>
          <a:xfrm>
            <a:off x="7040246" y="1548648"/>
            <a:ext cx="1985081" cy="276999"/>
          </a:xfrm>
          <a:prstGeom prst="rect">
            <a:avLst/>
          </a:prstGeom>
          <a:noFill/>
        </p:spPr>
        <p:txBody>
          <a:bodyPr wrap="square" rtlCol="0">
            <a:spAutoFit/>
          </a:bodyPr>
          <a:lstStyle/>
          <a:p>
            <a:r>
              <a:rPr lang="en-US" sz="1200" dirty="0" smtClean="0"/>
              <a:t>Louisiana Purchase- 1803</a:t>
            </a:r>
            <a:endParaRPr lang="en-US" sz="1200" dirty="0"/>
          </a:p>
        </p:txBody>
      </p:sp>
      <p:pic>
        <p:nvPicPr>
          <p:cNvPr id="17" name="Picture 16"/>
          <p:cNvPicPr>
            <a:picLocks noChangeAspect="1"/>
          </p:cNvPicPr>
          <p:nvPr/>
        </p:nvPicPr>
        <p:blipFill>
          <a:blip r:embed="rId6"/>
          <a:stretch>
            <a:fillRect/>
          </a:stretch>
        </p:blipFill>
        <p:spPr>
          <a:xfrm>
            <a:off x="0" y="1985342"/>
            <a:ext cx="1966169" cy="1503762"/>
          </a:xfrm>
          <a:prstGeom prst="rect">
            <a:avLst/>
          </a:prstGeom>
        </p:spPr>
      </p:pic>
      <p:sp>
        <p:nvSpPr>
          <p:cNvPr id="18" name="TextBox 17"/>
          <p:cNvSpPr txBox="1"/>
          <p:nvPr/>
        </p:nvSpPr>
        <p:spPr>
          <a:xfrm>
            <a:off x="147956" y="3463188"/>
            <a:ext cx="2395894" cy="276999"/>
          </a:xfrm>
          <a:prstGeom prst="rect">
            <a:avLst/>
          </a:prstGeom>
          <a:noFill/>
        </p:spPr>
        <p:txBody>
          <a:bodyPr wrap="square" rtlCol="0">
            <a:spAutoFit/>
          </a:bodyPr>
          <a:lstStyle/>
          <a:p>
            <a:r>
              <a:rPr lang="en-US" sz="1200" dirty="0" smtClean="0"/>
              <a:t>United States- 1860</a:t>
            </a:r>
            <a:endParaRPr lang="en-US" sz="1200" dirty="0"/>
          </a:p>
        </p:txBody>
      </p:sp>
      <p:pic>
        <p:nvPicPr>
          <p:cNvPr id="19" name="Picture 18"/>
          <p:cNvPicPr>
            <a:picLocks noChangeAspect="1"/>
          </p:cNvPicPr>
          <p:nvPr/>
        </p:nvPicPr>
        <p:blipFill>
          <a:blip r:embed="rId7"/>
          <a:stretch>
            <a:fillRect/>
          </a:stretch>
        </p:blipFill>
        <p:spPr>
          <a:xfrm>
            <a:off x="2203790" y="1985342"/>
            <a:ext cx="2012962" cy="1477846"/>
          </a:xfrm>
          <a:prstGeom prst="rect">
            <a:avLst/>
          </a:prstGeom>
        </p:spPr>
      </p:pic>
      <p:sp>
        <p:nvSpPr>
          <p:cNvPr id="20" name="TextBox 19"/>
          <p:cNvSpPr txBox="1"/>
          <p:nvPr/>
        </p:nvSpPr>
        <p:spPr>
          <a:xfrm>
            <a:off x="2459772" y="3463188"/>
            <a:ext cx="1615189" cy="276999"/>
          </a:xfrm>
          <a:prstGeom prst="rect">
            <a:avLst/>
          </a:prstGeom>
          <a:noFill/>
        </p:spPr>
        <p:txBody>
          <a:bodyPr wrap="square" rtlCol="0">
            <a:spAutoFit/>
          </a:bodyPr>
          <a:lstStyle/>
          <a:p>
            <a:r>
              <a:rPr lang="en-US" sz="1200" dirty="0" smtClean="0"/>
              <a:t>Growth of U.S. cities</a:t>
            </a:r>
            <a:endParaRPr lang="en-US" sz="1200" dirty="0"/>
          </a:p>
        </p:txBody>
      </p:sp>
      <p:pic>
        <p:nvPicPr>
          <p:cNvPr id="22" name="Picture 21"/>
          <p:cNvPicPr>
            <a:picLocks noChangeAspect="1"/>
          </p:cNvPicPr>
          <p:nvPr/>
        </p:nvPicPr>
        <p:blipFill>
          <a:blip r:embed="rId8"/>
          <a:stretch>
            <a:fillRect/>
          </a:stretch>
        </p:blipFill>
        <p:spPr>
          <a:xfrm>
            <a:off x="4491240" y="1984085"/>
            <a:ext cx="2089814" cy="1477844"/>
          </a:xfrm>
          <a:prstGeom prst="rect">
            <a:avLst/>
          </a:prstGeom>
        </p:spPr>
      </p:pic>
      <p:sp>
        <p:nvSpPr>
          <p:cNvPr id="23" name="TextBox 22"/>
          <p:cNvSpPr txBox="1"/>
          <p:nvPr/>
        </p:nvSpPr>
        <p:spPr>
          <a:xfrm>
            <a:off x="4270311" y="3461929"/>
            <a:ext cx="2576901" cy="276999"/>
          </a:xfrm>
          <a:prstGeom prst="rect">
            <a:avLst/>
          </a:prstGeom>
          <a:noFill/>
        </p:spPr>
        <p:txBody>
          <a:bodyPr wrap="square" rtlCol="0">
            <a:spAutoFit/>
          </a:bodyPr>
          <a:lstStyle/>
          <a:p>
            <a:r>
              <a:rPr lang="en-US" sz="1200" dirty="0" smtClean="0"/>
              <a:t>Building the Transcontinental Railroad</a:t>
            </a:r>
            <a:endParaRPr lang="en-US" sz="1200" dirty="0"/>
          </a:p>
        </p:txBody>
      </p:sp>
      <p:pic>
        <p:nvPicPr>
          <p:cNvPr id="26" name="Picture 25"/>
          <p:cNvPicPr>
            <a:picLocks noChangeAspect="1"/>
          </p:cNvPicPr>
          <p:nvPr/>
        </p:nvPicPr>
        <p:blipFill>
          <a:blip r:embed="rId9"/>
          <a:stretch>
            <a:fillRect/>
          </a:stretch>
        </p:blipFill>
        <p:spPr>
          <a:xfrm>
            <a:off x="6966270" y="1985343"/>
            <a:ext cx="2059057" cy="1477846"/>
          </a:xfrm>
          <a:prstGeom prst="rect">
            <a:avLst/>
          </a:prstGeom>
        </p:spPr>
      </p:pic>
      <p:sp>
        <p:nvSpPr>
          <p:cNvPr id="27" name="TextBox 26"/>
          <p:cNvSpPr txBox="1"/>
          <p:nvPr/>
        </p:nvSpPr>
        <p:spPr>
          <a:xfrm>
            <a:off x="7138886" y="3489104"/>
            <a:ext cx="1787803" cy="276999"/>
          </a:xfrm>
          <a:prstGeom prst="rect">
            <a:avLst/>
          </a:prstGeom>
          <a:noFill/>
        </p:spPr>
        <p:txBody>
          <a:bodyPr wrap="square" rtlCol="0">
            <a:spAutoFit/>
          </a:bodyPr>
          <a:lstStyle/>
          <a:p>
            <a:r>
              <a:rPr lang="en-US" sz="1200" dirty="0" smtClean="0"/>
              <a:t>Roosevelt Corollary- 1904 </a:t>
            </a:r>
            <a:endParaRPr lang="en-US" sz="1200" dirty="0"/>
          </a:p>
        </p:txBody>
      </p:sp>
      <p:pic>
        <p:nvPicPr>
          <p:cNvPr id="28" name="Picture 27"/>
          <p:cNvPicPr>
            <a:picLocks noChangeAspect="1"/>
          </p:cNvPicPr>
          <p:nvPr/>
        </p:nvPicPr>
        <p:blipFill>
          <a:blip r:embed="rId10"/>
          <a:stretch>
            <a:fillRect/>
          </a:stretch>
        </p:blipFill>
        <p:spPr>
          <a:xfrm>
            <a:off x="1" y="4011425"/>
            <a:ext cx="2113819" cy="1474976"/>
          </a:xfrm>
          <a:prstGeom prst="rect">
            <a:avLst/>
          </a:prstGeom>
        </p:spPr>
      </p:pic>
      <p:sp>
        <p:nvSpPr>
          <p:cNvPr id="29" name="TextBox 28"/>
          <p:cNvSpPr txBox="1"/>
          <p:nvPr/>
        </p:nvSpPr>
        <p:spPr>
          <a:xfrm>
            <a:off x="63878" y="5505298"/>
            <a:ext cx="2395894" cy="276999"/>
          </a:xfrm>
          <a:prstGeom prst="rect">
            <a:avLst/>
          </a:prstGeom>
          <a:noFill/>
        </p:spPr>
        <p:txBody>
          <a:bodyPr wrap="square" rtlCol="0">
            <a:spAutoFit/>
          </a:bodyPr>
          <a:lstStyle/>
          <a:p>
            <a:r>
              <a:rPr lang="en-US" sz="1200" dirty="0" smtClean="0"/>
              <a:t>Spanish American War- 1898</a:t>
            </a:r>
            <a:endParaRPr lang="en-US" sz="1200" dirty="0"/>
          </a:p>
        </p:txBody>
      </p:sp>
      <p:pic>
        <p:nvPicPr>
          <p:cNvPr id="30" name="Picture 29"/>
          <p:cNvPicPr>
            <a:picLocks noChangeAspect="1"/>
          </p:cNvPicPr>
          <p:nvPr/>
        </p:nvPicPr>
        <p:blipFill>
          <a:blip r:embed="rId11"/>
          <a:stretch>
            <a:fillRect/>
          </a:stretch>
        </p:blipFill>
        <p:spPr>
          <a:xfrm>
            <a:off x="2277770" y="3856958"/>
            <a:ext cx="2287450" cy="1654909"/>
          </a:xfrm>
          <a:prstGeom prst="rect">
            <a:avLst/>
          </a:prstGeom>
        </p:spPr>
      </p:pic>
      <p:sp>
        <p:nvSpPr>
          <p:cNvPr id="31" name="TextBox 30"/>
          <p:cNvSpPr txBox="1"/>
          <p:nvPr/>
        </p:nvSpPr>
        <p:spPr>
          <a:xfrm>
            <a:off x="2361848" y="5511867"/>
            <a:ext cx="2203372" cy="276999"/>
          </a:xfrm>
          <a:prstGeom prst="rect">
            <a:avLst/>
          </a:prstGeom>
          <a:noFill/>
        </p:spPr>
        <p:txBody>
          <a:bodyPr wrap="square" rtlCol="0">
            <a:spAutoFit/>
          </a:bodyPr>
          <a:lstStyle/>
          <a:p>
            <a:r>
              <a:rPr lang="en-US" sz="1200" dirty="0" smtClean="0"/>
              <a:t>U.S. and Possessions- 1900</a:t>
            </a:r>
            <a:endParaRPr lang="en-US" sz="1200" dirty="0"/>
          </a:p>
        </p:txBody>
      </p:sp>
      <p:pic>
        <p:nvPicPr>
          <p:cNvPr id="32" name="Picture 31"/>
          <p:cNvPicPr>
            <a:picLocks noChangeAspect="1"/>
          </p:cNvPicPr>
          <p:nvPr/>
        </p:nvPicPr>
        <p:blipFill>
          <a:blip r:embed="rId12"/>
          <a:stretch>
            <a:fillRect/>
          </a:stretch>
        </p:blipFill>
        <p:spPr>
          <a:xfrm>
            <a:off x="4738932" y="3985959"/>
            <a:ext cx="2399954" cy="1500442"/>
          </a:xfrm>
          <a:prstGeom prst="rect">
            <a:avLst/>
          </a:prstGeom>
        </p:spPr>
      </p:pic>
      <p:sp>
        <p:nvSpPr>
          <p:cNvPr id="33" name="TextBox 32"/>
          <p:cNvSpPr txBox="1"/>
          <p:nvPr/>
        </p:nvSpPr>
        <p:spPr>
          <a:xfrm>
            <a:off x="4857894" y="5511867"/>
            <a:ext cx="2280992" cy="461665"/>
          </a:xfrm>
          <a:prstGeom prst="rect">
            <a:avLst/>
          </a:prstGeom>
          <a:noFill/>
        </p:spPr>
        <p:txBody>
          <a:bodyPr wrap="square" rtlCol="0">
            <a:spAutoFit/>
          </a:bodyPr>
          <a:lstStyle/>
          <a:p>
            <a:r>
              <a:rPr lang="en-US" sz="1200" dirty="0" smtClean="0"/>
              <a:t>America’s Great White Fleet circles the globe- 1907-1909</a:t>
            </a:r>
            <a:endParaRPr lang="en-US" sz="1200" dirty="0"/>
          </a:p>
        </p:txBody>
      </p:sp>
      <p:pic>
        <p:nvPicPr>
          <p:cNvPr id="35" name="Picture 34"/>
          <p:cNvPicPr>
            <a:picLocks noChangeAspect="1"/>
          </p:cNvPicPr>
          <p:nvPr/>
        </p:nvPicPr>
        <p:blipFill>
          <a:blip r:embed="rId13"/>
          <a:stretch>
            <a:fillRect/>
          </a:stretch>
        </p:blipFill>
        <p:spPr>
          <a:xfrm>
            <a:off x="7268154" y="4011425"/>
            <a:ext cx="1759042" cy="1766895"/>
          </a:xfrm>
          <a:prstGeom prst="rect">
            <a:avLst/>
          </a:prstGeom>
        </p:spPr>
      </p:pic>
      <p:sp>
        <p:nvSpPr>
          <p:cNvPr id="36" name="TextBox 35"/>
          <p:cNvSpPr txBox="1"/>
          <p:nvPr/>
        </p:nvSpPr>
        <p:spPr>
          <a:xfrm>
            <a:off x="7268154" y="5807496"/>
            <a:ext cx="1875846" cy="461665"/>
          </a:xfrm>
          <a:prstGeom prst="rect">
            <a:avLst/>
          </a:prstGeom>
          <a:noFill/>
        </p:spPr>
        <p:txBody>
          <a:bodyPr wrap="square" rtlCol="0">
            <a:spAutoFit/>
          </a:bodyPr>
          <a:lstStyle/>
          <a:p>
            <a:r>
              <a:rPr lang="en-US" sz="1200" dirty="0" smtClean="0"/>
              <a:t>U.S. enters World War I- 1917 </a:t>
            </a:r>
            <a:endParaRPr lang="en-US" sz="1200" dirty="0"/>
          </a:p>
        </p:txBody>
      </p:sp>
    </p:spTree>
    <p:extLst>
      <p:ext uri="{BB962C8B-B14F-4D97-AF65-F5344CB8AC3E}">
        <p14:creationId xmlns:p14="http://schemas.microsoft.com/office/powerpoint/2010/main" val="2263280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043636430"/>
              </p:ext>
            </p:extLst>
          </p:nvPr>
        </p:nvGraphicFramePr>
        <p:xfrm>
          <a:off x="0" y="-1"/>
          <a:ext cx="9144000" cy="6858000"/>
        </p:xfrm>
        <a:graphic>
          <a:graphicData uri="http://schemas.openxmlformats.org/drawingml/2006/table">
            <a:tbl>
              <a:tblPr firstRow="1" bandRow="1">
                <a:tableStyleId>{5940675A-B579-460E-94D1-54222C63F5DA}</a:tableStyleId>
              </a:tblPr>
              <a:tblGrid>
                <a:gridCol w="2286000"/>
                <a:gridCol w="2286000"/>
                <a:gridCol w="2286000"/>
                <a:gridCol w="2286000"/>
              </a:tblGrid>
              <a:tr h="2286000">
                <a:tc>
                  <a:txBody>
                    <a:bodyPr/>
                    <a:lstStyle/>
                    <a:p>
                      <a:r>
                        <a:rPr lang="en-US" sz="1400" dirty="0" smtClean="0"/>
                        <a:t>The United</a:t>
                      </a:r>
                      <a:r>
                        <a:rPr lang="en-US" sz="1400" baseline="0" dirty="0" smtClean="0"/>
                        <a:t> States was looking to expand beyond its borders and this kingdom was strategically located in the Pacific Ocean. A military presence here would allow the U.S. to establish dominance in the region. </a:t>
                      </a:r>
                      <a:endParaRPr lang="en-US" sz="1400" dirty="0"/>
                    </a:p>
                  </a:txBody>
                  <a:tcPr/>
                </a:tc>
                <a:tc>
                  <a:txBody>
                    <a:bodyPr/>
                    <a:lstStyle/>
                    <a:p>
                      <a:r>
                        <a:rPr lang="en-US" sz="1400" dirty="0" smtClean="0"/>
                        <a:t>First settlements in the United States that eventually gained independence. This was the first step in American expansion since it led to a self-governing</a:t>
                      </a:r>
                      <a:r>
                        <a:rPr lang="en-US" sz="1400" baseline="0" dirty="0" smtClean="0"/>
                        <a:t> nation. </a:t>
                      </a:r>
                      <a:endParaRPr lang="en-US" sz="1400" dirty="0"/>
                    </a:p>
                  </a:txBody>
                  <a:tcPr/>
                </a:tc>
                <a:tc>
                  <a:txBody>
                    <a:bodyPr/>
                    <a:lstStyle/>
                    <a:p>
                      <a:r>
                        <a:rPr lang="en-US" sz="1400" dirty="0" smtClean="0"/>
                        <a:t>Great Britain ceded control of the Ohio River Valley to the United States. This region offered generous amounts</a:t>
                      </a:r>
                      <a:r>
                        <a:rPr lang="en-US" sz="1400" baseline="0" dirty="0" smtClean="0"/>
                        <a:t> of resources  and trade routes that were essential to a growing economy. </a:t>
                      </a:r>
                      <a:endParaRPr lang="en-US" sz="1400" dirty="0"/>
                    </a:p>
                  </a:txBody>
                  <a:tcPr/>
                </a:tc>
                <a:tc>
                  <a:txBody>
                    <a:bodyPr/>
                    <a:lstStyle/>
                    <a:p>
                      <a:r>
                        <a:rPr lang="en-US" sz="1400" dirty="0" smtClean="0"/>
                        <a:t>Americans</a:t>
                      </a:r>
                      <a:r>
                        <a:rPr lang="en-US" sz="1400" baseline="0" dirty="0" smtClean="0"/>
                        <a:t> were looking for a way to reach the Pacific Ocean by water route while this was being explored. Although it was discovered that the route did not exist, the exploration was considered successful. </a:t>
                      </a:r>
                      <a:endParaRPr lang="en-US" sz="1400" dirty="0"/>
                    </a:p>
                  </a:txBody>
                  <a:tcPr/>
                </a:tc>
              </a:tr>
              <a:tr h="2286000">
                <a:tc>
                  <a:txBody>
                    <a:bodyPr/>
                    <a:lstStyle/>
                    <a:p>
                      <a:r>
                        <a:rPr lang="en-US" sz="1400" dirty="0" smtClean="0"/>
                        <a:t>After a series of both conflict</a:t>
                      </a:r>
                      <a:r>
                        <a:rPr lang="en-US" sz="1400" baseline="0" dirty="0" smtClean="0"/>
                        <a:t> and compromise, the United States fulfilled its goal of Manifest Destiny. Tension from the growth grew into conflict as sectionalism in the United States tore the country apart. </a:t>
                      </a:r>
                      <a:endParaRPr lang="en-US" sz="1400" dirty="0"/>
                    </a:p>
                  </a:txBody>
                  <a:tcPr/>
                </a:tc>
                <a:tc>
                  <a:txBody>
                    <a:bodyPr/>
                    <a:lstStyle/>
                    <a:p>
                      <a:r>
                        <a:rPr lang="en-US" sz="1400" dirty="0" smtClean="0"/>
                        <a:t>After the United States controlled the</a:t>
                      </a:r>
                      <a:r>
                        <a:rPr lang="en-US" sz="1400" baseline="0" dirty="0" smtClean="0"/>
                        <a:t> land from east coast to west coast, it continued to expand in another direction. New technology allowed for radical advancements in the way people lived. </a:t>
                      </a:r>
                      <a:endParaRPr lang="en-US" sz="1400" dirty="0"/>
                    </a:p>
                  </a:txBody>
                  <a:tcPr/>
                </a:tc>
                <a:tc>
                  <a:txBody>
                    <a:bodyPr/>
                    <a:lstStyle/>
                    <a:p>
                      <a:r>
                        <a:rPr lang="en-US" sz="1400" dirty="0" smtClean="0"/>
                        <a:t>New technology allowed for people</a:t>
                      </a:r>
                      <a:r>
                        <a:rPr lang="en-US" sz="1400" baseline="0" dirty="0" smtClean="0"/>
                        <a:t> to migrate across formerly uninhabited lands. Many families moved to work on farms given to them by the government. </a:t>
                      </a:r>
                      <a:endParaRPr lang="en-US" sz="1400" dirty="0"/>
                    </a:p>
                  </a:txBody>
                  <a:tcPr/>
                </a:tc>
                <a:tc>
                  <a:txBody>
                    <a:bodyPr/>
                    <a:lstStyle/>
                    <a:p>
                      <a:r>
                        <a:rPr lang="en-US" sz="1400" dirty="0" smtClean="0"/>
                        <a:t>Revolutions against European powers in Latin America</a:t>
                      </a:r>
                      <a:r>
                        <a:rPr lang="en-US" sz="1400" baseline="0" dirty="0" smtClean="0"/>
                        <a:t> called for the United States to get involved through diplomatic action. The United States felt it was important to show their strength through diplomacy before conflict.  </a:t>
                      </a:r>
                      <a:endParaRPr lang="en-US" sz="1400" dirty="0"/>
                    </a:p>
                  </a:txBody>
                  <a:tcPr/>
                </a:tc>
              </a:tr>
              <a:tr h="2286000">
                <a:tc>
                  <a:txBody>
                    <a:bodyPr/>
                    <a:lstStyle/>
                    <a:p>
                      <a:r>
                        <a:rPr lang="en-US" sz="1400" dirty="0" smtClean="0"/>
                        <a:t>Interference</a:t>
                      </a:r>
                      <a:r>
                        <a:rPr lang="en-US" sz="1400" baseline="0" dirty="0" smtClean="0"/>
                        <a:t> with the affairs of island nation’s caused tension across the globe. European powers and the United States both had political reasons to establish themselves in Latin America and the Caribbean. </a:t>
                      </a:r>
                      <a:endParaRPr lang="en-US" sz="1400" dirty="0"/>
                    </a:p>
                  </a:txBody>
                  <a:tcPr/>
                </a:tc>
                <a:tc>
                  <a:txBody>
                    <a:bodyPr/>
                    <a:lstStyle/>
                    <a:p>
                      <a:r>
                        <a:rPr lang="en-US" sz="1400" dirty="0" smtClean="0"/>
                        <a:t>At this time the United States had</a:t>
                      </a:r>
                      <a:r>
                        <a:rPr lang="en-US" sz="1400" baseline="0" dirty="0" smtClean="0"/>
                        <a:t> established itself as one of the world’s imperial nations. Most of the undeveloped world was being carved up by Europe so the United States continued its westward expansion beyond its western border. </a:t>
                      </a:r>
                      <a:endParaRPr lang="en-US" sz="1400" dirty="0"/>
                    </a:p>
                  </a:txBody>
                  <a:tcPr/>
                </a:tc>
                <a:tc>
                  <a:txBody>
                    <a:bodyPr/>
                    <a:lstStyle/>
                    <a:p>
                      <a:r>
                        <a:rPr lang="en-US" sz="1400" dirty="0" smtClean="0"/>
                        <a:t>This event showed off the growing</a:t>
                      </a:r>
                      <a:r>
                        <a:rPr lang="en-US" sz="1400" baseline="0" dirty="0" smtClean="0"/>
                        <a:t> strength of the United States and its new role in the world. President Roosevelt hoped this would enforce treaties and protect assets overseas. </a:t>
                      </a:r>
                      <a:endParaRPr lang="en-US" sz="1400" dirty="0"/>
                    </a:p>
                  </a:txBody>
                  <a:tcPr/>
                </a:tc>
                <a:tc>
                  <a:txBody>
                    <a:bodyPr/>
                    <a:lstStyle/>
                    <a:p>
                      <a:r>
                        <a:rPr lang="en-US" sz="1400" dirty="0" smtClean="0"/>
                        <a:t>As European</a:t>
                      </a:r>
                      <a:r>
                        <a:rPr lang="en-US" sz="1400" baseline="0" dirty="0" smtClean="0"/>
                        <a:t> nations fought across the Atlantic Ocean, the United States stayed neutral until it was forced to get involved. It wasn’t until an American passenger ship was sunk by German submarines and the threat of Mexico getting involved that the U.S. decided to join. </a:t>
                      </a:r>
                      <a:endParaRPr lang="en-US" sz="1400" dirty="0"/>
                    </a:p>
                  </a:txBody>
                  <a:tcPr/>
                </a:tc>
              </a:tr>
            </a:tbl>
          </a:graphicData>
        </a:graphic>
      </p:graphicFrame>
    </p:spTree>
    <p:extLst>
      <p:ext uri="{BB962C8B-B14F-4D97-AF65-F5344CB8AC3E}">
        <p14:creationId xmlns:p14="http://schemas.microsoft.com/office/powerpoint/2010/main" val="497311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205</TotalTime>
  <Words>471</Words>
  <Application>Microsoft Office PowerPoint</Application>
  <PresentationFormat>On-screen Show (4:3)</PresentationFormat>
  <Paragraphs>24</Paragraphs>
  <Slides>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vt:i4>
      </vt:variant>
    </vt:vector>
  </HeadingPairs>
  <TitlesOfParts>
    <vt:vector size="5" baseType="lpstr">
      <vt:lpstr>Arial</vt:lpstr>
      <vt:lpstr>Calibri</vt:lpstr>
      <vt:lpstr>Office Theme</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Bischoff</dc:creator>
  <cp:lastModifiedBy>Bischoff, Michael J.</cp:lastModifiedBy>
  <cp:revision>11</cp:revision>
  <cp:lastPrinted>2015-10-08T00:00:23Z</cp:lastPrinted>
  <dcterms:created xsi:type="dcterms:W3CDTF">2015-10-07T20:56:37Z</dcterms:created>
  <dcterms:modified xsi:type="dcterms:W3CDTF">2015-10-08T13:42:49Z</dcterms:modified>
</cp:coreProperties>
</file>