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2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870483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6829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12585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743223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21989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244439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528943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50210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611918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170335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435913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3074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2338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1973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20714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16416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5944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02743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27249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72389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5pPr>
            <a:lvl6pPr marL="22860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6pPr>
            <a:lvl7pPr marL="27432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7pPr>
            <a:lvl8pPr marL="32004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8pPr>
            <a:lvl9pPr marL="3657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 rot="5400000">
            <a:off x="4743450" y="2381249"/>
            <a:ext cx="5486399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49"/>
            <a:ext cx="5486399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 rot="5400000">
            <a:off x="2514599" y="152399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.be/W5DwnNPHVAU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OQ04YdyQPA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/>
              <a:t>Do Now-9/30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2007150"/>
            <a:ext cx="7772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 </a:t>
            </a:r>
            <a:r>
              <a:rPr lang="en-US" sz="3000">
                <a:solidFill>
                  <a:schemeClr val="dk1"/>
                </a:solidFill>
              </a:rPr>
              <a:t>In what ways do non-government entities (companies, individuals) influence legislation and policies?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EAE"/>
        </a:solidFill>
        <a:effectLst/>
      </p:bgPr>
    </p:bg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/>
        </p:nvSpPr>
        <p:spPr>
          <a:xfrm>
            <a:off x="1981200" y="228600"/>
            <a:ext cx="571499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400" b="1" i="0" u="sng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Corruption in the Machines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533400" y="1371600"/>
            <a:ext cx="8077199" cy="3511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Fraud: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cheating to win elections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ex: voting more than once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Graft: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using political influence for personal gain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ex: </a:t>
            </a:r>
            <a:r>
              <a:rPr lang="en-US" sz="28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Bribes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businesses offered money to get 	city contracts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FFF2"/>
        </a:solidFill>
        <a:effectLst/>
      </p:bgPr>
    </p:bg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/>
        </p:nvSpPr>
        <p:spPr>
          <a:xfrm>
            <a:off x="1295400" y="0"/>
            <a:ext cx="6705599" cy="641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“Boss Tweed”</a:t>
            </a:r>
          </a:p>
        </p:txBody>
      </p:sp>
      <p:pic>
        <p:nvPicPr>
          <p:cNvPr id="226" name="Shape 2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25686" y="509587"/>
            <a:ext cx="4800600" cy="3635374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Shape 227"/>
          <p:cNvSpPr txBox="1"/>
          <p:nvPr/>
        </p:nvSpPr>
        <p:spPr>
          <a:xfrm>
            <a:off x="611187" y="4144962"/>
            <a:ext cx="8229600" cy="3324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</a:t>
            </a:r>
            <a:r>
              <a:rPr lang="en-US" sz="28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William M. Tweed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was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City Boss of </a:t>
            </a:r>
            <a:r>
              <a:rPr lang="en-US" sz="2800" b="0" i="0" u="sng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Tammany Hall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the Democratic Pol. Mach. in NY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Led ring of corrupt politicians who </a:t>
            </a:r>
            <a:r>
              <a:rPr lang="en-US" sz="28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defrauded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New York City 1869-1871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0" i="0" u="sng" strike="noStrike" cap="none" baseline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Boss Tweed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sng" strike="noStrike" cap="none" baseline="0">
              <a:solidFill>
                <a:schemeClr val="hlink"/>
              </a:solidFill>
              <a:latin typeface="Times New Roman"/>
              <a:ea typeface="Times New Roman"/>
              <a:cs typeface="Times New Roman"/>
              <a:sym typeface="Times New Roman"/>
              <a:hlinkClick r:id="rId4"/>
            </a:endParaRPr>
          </a:p>
        </p:txBody>
      </p:sp>
      <p:sp>
        <p:nvSpPr>
          <p:cNvPr id="228" name="Shape 228"/>
          <p:cNvSpPr txBox="1"/>
          <p:nvPr/>
        </p:nvSpPr>
        <p:spPr>
          <a:xfrm>
            <a:off x="2362200" y="914400"/>
            <a:ext cx="76199" cy="3733800"/>
          </a:xfrm>
          <a:prstGeom prst="rect">
            <a:avLst/>
          </a:prstGeom>
          <a:solidFill>
            <a:srgbClr val="C5FF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/>
        </p:nvSpPr>
        <p:spPr>
          <a:xfrm>
            <a:off x="439325" y="672850"/>
            <a:ext cx="8141399" cy="137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 i="1"/>
              <a:t>Gangs of New York</a:t>
            </a:r>
            <a:r>
              <a:rPr lang="en-US" sz="3600"/>
              <a:t>- Political Machine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802325" y="1878500"/>
            <a:ext cx="8037599" cy="3227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000"/>
              <a:t>2. How were immigrants approached, used and exploited by political machines?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EAE"/>
        </a:solidFill>
        <a:effectLst/>
      </p:bgPr>
    </p:bg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" name="Shape 2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00600" y="228600"/>
            <a:ext cx="3962399" cy="2862261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Shape 240"/>
          <p:cNvSpPr txBox="1"/>
          <p:nvPr/>
        </p:nvSpPr>
        <p:spPr>
          <a:xfrm>
            <a:off x="533400" y="838200"/>
            <a:ext cx="4267199" cy="27733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 example:                the courthouse scam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Charged taxpayers $13,000,000 for project that cost $3,000,000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228600" y="3810000"/>
            <a:ext cx="8610599" cy="287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Estimated Tweed stole from $30 million to $300 million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Eventually indicted on (charged with) 120 counts of fraud and extortion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2" name="Shape 242"/>
          <p:cNvSpPr txBox="1"/>
          <p:nvPr/>
        </p:nvSpPr>
        <p:spPr>
          <a:xfrm>
            <a:off x="0" y="280987"/>
            <a:ext cx="486409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400" b="1" i="0" u="sng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Tammany’s Corruption: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" name="Shape 2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701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/>
        </p:nvSpPr>
        <p:spPr>
          <a:xfrm>
            <a:off x="2627400" y="530250"/>
            <a:ext cx="3889199" cy="103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/>
              <a:t>Cartoon Analysis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x="931975" y="1398875"/>
            <a:ext cx="7946999" cy="87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-US" sz="3000"/>
              <a:t>What does the Tiger represent?</a:t>
            </a:r>
          </a:p>
          <a:p>
            <a:pPr lvl="0" rtl="0">
              <a:spcBef>
                <a:spcPts val="0"/>
              </a:spcBef>
              <a:buNone/>
            </a:pPr>
            <a:endParaRPr sz="3000"/>
          </a:p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-US" sz="3000"/>
              <a:t>What do the people on the ground represent?</a:t>
            </a:r>
          </a:p>
          <a:p>
            <a:pPr lvl="0" rtl="0">
              <a:spcBef>
                <a:spcPts val="0"/>
              </a:spcBef>
              <a:buNone/>
            </a:pPr>
            <a:endParaRPr sz="3000"/>
          </a:p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-US" sz="3000"/>
              <a:t>What do the spectators represent?</a:t>
            </a:r>
          </a:p>
          <a:p>
            <a:pPr lvl="0" rtl="0">
              <a:spcBef>
                <a:spcPts val="0"/>
              </a:spcBef>
              <a:buNone/>
            </a:pPr>
            <a:endParaRPr sz="3000"/>
          </a:p>
          <a:p>
            <a:pPr marL="457200" lvl="0" indent="-419100">
              <a:spcBef>
                <a:spcPts val="0"/>
              </a:spcBef>
              <a:buSzPct val="100000"/>
              <a:buAutoNum type="arabicPeriod"/>
            </a:pPr>
            <a:r>
              <a:rPr lang="en-US" sz="3000"/>
              <a:t>What is the overall message of this cartoon?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/>
        </p:nvSpPr>
        <p:spPr>
          <a:xfrm>
            <a:off x="0" y="0"/>
            <a:ext cx="91440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400" b="1" i="0" u="sng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“Spoils” System (or </a:t>
            </a:r>
            <a:r>
              <a:rPr lang="en-US" sz="3400" b="1" i="1" u="sng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patronage)</a:t>
            </a:r>
            <a:r>
              <a:rPr lang="en-US" sz="3400" b="1" i="0" u="sng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Politics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0" y="685800"/>
            <a:ext cx="8839199" cy="2554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winning party in an election got to hand out these jobs to their supporters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Government jobs were the “spoils”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This system is replaced with </a:t>
            </a:r>
            <a:r>
              <a:rPr lang="en-US" sz="32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civil service</a:t>
            </a:r>
          </a:p>
        </p:txBody>
      </p:sp>
      <p:pic>
        <p:nvPicPr>
          <p:cNvPr id="260" name="Shape 26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05000" y="4724400"/>
            <a:ext cx="1920875" cy="2133599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Shape 261"/>
          <p:cNvSpPr/>
          <p:nvPr/>
        </p:nvSpPr>
        <p:spPr>
          <a:xfrm>
            <a:off x="4410075" y="3200400"/>
            <a:ext cx="4733925" cy="2590800"/>
          </a:xfrm>
          <a:prstGeom prst="cloudCallout">
            <a:avLst>
              <a:gd name="adj1" fmla="val -4505"/>
              <a:gd name="adj2" fmla="val 13301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Jobs for the Homies?! Hmm… this reminds me of…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5410200" y="4876800"/>
            <a:ext cx="2386011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Andrew Jackson! 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C8FF"/>
        </a:solidFill>
        <a:effectLst/>
      </p:bgPr>
    </p:bg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0" y="457200"/>
            <a:ext cx="9144000" cy="53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400" b="0" i="0" u="sng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Civil Service</a:t>
            </a:r>
            <a:r>
              <a:rPr lang="en-US" sz="4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4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en-US" sz="40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152400" y="838200"/>
            <a:ext cx="8763000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system by which the most qualified people are hired for gov’t jobs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system based on candidates</a:t>
            </a:r>
            <a:r>
              <a:rPr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’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performances on an examination (&amp; interview?)</a:t>
            </a:r>
          </a:p>
          <a:p>
            <a:pPr marL="0" marR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Which system do you think is the most beneficial to the community it represents?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/>
          <p:nvPr/>
        </p:nvSpPr>
        <p:spPr>
          <a:xfrm>
            <a:off x="0" y="0"/>
            <a:ext cx="9144000" cy="198119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sng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Urbanization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-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Influx of immigrants &amp; migrants causes a population boom in cities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-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City services (housing, 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2O, sanitation) are stretched to the limit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-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Reformers try to fix urban problems through ed., training, charity, and political action</a:t>
            </a:r>
          </a:p>
        </p:txBody>
      </p:sp>
      <p:sp>
        <p:nvSpPr>
          <p:cNvPr id="274" name="Shape 274"/>
          <p:cNvSpPr txBox="1"/>
          <p:nvPr/>
        </p:nvSpPr>
        <p:spPr>
          <a:xfrm>
            <a:off x="0" y="2209800"/>
            <a:ext cx="9144000" cy="23622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sng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Immigration &amp; Migration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-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Poverty &amp; persecution cause millions of p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eo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ple to leave Europe, China, Japan, Mexico for the U.S.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-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Immigrants forced to adapt to new language &amp; culture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-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Changes in agri. cause pple. to migrate from rural U.S. to urban U.S.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-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Many immigrants and migrants face discrimination in jobs &amp; housing</a:t>
            </a:r>
          </a:p>
        </p:txBody>
      </p:sp>
      <p:sp>
        <p:nvSpPr>
          <p:cNvPr id="275" name="Shape 275"/>
          <p:cNvSpPr/>
          <p:nvPr/>
        </p:nvSpPr>
        <p:spPr>
          <a:xfrm>
            <a:off x="0" y="4800600"/>
            <a:ext cx="9144000" cy="2057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sng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Politics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-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Pol. Mach. Develop to take advantage of the needs of immigrants &amp; urban poor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-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City politicians use graft &amp; fraud to maintain political power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-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Corruption in politics causes civil service system to be developed</a:t>
            </a:r>
          </a:p>
        </p:txBody>
      </p:sp>
      <p:sp>
        <p:nvSpPr>
          <p:cNvPr id="276" name="Shape 276"/>
          <p:cNvSpPr/>
          <p:nvPr/>
        </p:nvSpPr>
        <p:spPr>
          <a:xfrm>
            <a:off x="4419600" y="1752600"/>
            <a:ext cx="484187" cy="533399"/>
          </a:xfrm>
          <a:prstGeom prst="upArrow">
            <a:avLst>
              <a:gd name="adj1" fmla="val 9813"/>
              <a:gd name="adj2" fmla="val 50000"/>
            </a:avLst>
          </a:prstGeom>
          <a:solidFill>
            <a:srgbClr val="FFC000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7" name="Shape 277"/>
          <p:cNvSpPr/>
          <p:nvPr/>
        </p:nvSpPr>
        <p:spPr>
          <a:xfrm rot="10800000">
            <a:off x="4343400" y="4419600"/>
            <a:ext cx="484187" cy="533399"/>
          </a:xfrm>
          <a:prstGeom prst="upArrow">
            <a:avLst>
              <a:gd name="adj1" fmla="val 9813"/>
              <a:gd name="adj2" fmla="val 50000"/>
            </a:avLst>
          </a:prstGeom>
          <a:solidFill>
            <a:srgbClr val="FFC000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/>
              <a:t>Exit Question</a:t>
            </a:r>
          </a:p>
        </p:txBody>
      </p:sp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-US" sz="3600"/>
              <a:t>What specific ways were political machines able to influence politics during the Gilded Age? </a:t>
            </a:r>
          </a:p>
          <a:p>
            <a:pPr marL="457200" lvl="0" indent="-228600">
              <a:spcBef>
                <a:spcPts val="0"/>
              </a:spcBef>
              <a:buSzPct val="100000"/>
            </a:pPr>
            <a:r>
              <a:rPr lang="en-US" sz="3600"/>
              <a:t>What impact did this have on the community?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685800" y="402175"/>
            <a:ext cx="77724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/>
              <a:t>Announcements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-US" sz="2400"/>
              <a:t>From now on, you will need a notebook for this class. 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/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-US" sz="2400"/>
              <a:t>You need a notebook by this upcoming Monday, October 5. 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/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-US" sz="2400"/>
              <a:t>If there is no way for you to get a notebook on your own, see me for help.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/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-US" sz="2400"/>
              <a:t>I will not be providing any paper 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/>
              <a:t>Daily Goals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2400"/>
              <a:t>Objectives: </a:t>
            </a:r>
          </a:p>
          <a:p>
            <a:pPr marL="0" lvl="0" indent="0" rtl="0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·         Analyze how urban political machines gained power and how they played a role in political corruption. </a:t>
            </a:r>
          </a:p>
          <a:p>
            <a:pPr marL="0" lvl="0" indent="0" rtl="0">
              <a:lnSpc>
                <a:spcPct val="125000"/>
              </a:lnSpc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Essential Question: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en-US" sz="700">
                <a:solidFill>
                  <a:schemeClr val="dk1"/>
                </a:solidFill>
                <a:latin typeface="inherit"/>
                <a:ea typeface="inherit"/>
                <a:cs typeface="inherit"/>
                <a:sym typeface="inherit"/>
              </a:rPr>
              <a:t>   </a:t>
            </a:r>
            <a:r>
              <a:rPr lang="en-US" sz="1800">
                <a:solidFill>
                  <a:schemeClr val="dk1"/>
                </a:solidFill>
                <a:latin typeface="inherit"/>
                <a:ea typeface="inherit"/>
                <a:cs typeface="inherit"/>
                <a:sym typeface="inherit"/>
              </a:rPr>
              <a:t>  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did Progressives and others address the problems of industrial capitalism, urbanization, and political corruption at the national, state and local levels?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7772400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1" i="0" u="sng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Problems Lead to Political Machines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228600" y="1066800"/>
            <a:ext cx="8915400" cy="502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Problem: Cities grow so fast their gov’t (municipal) can’t keep up with needs of people </a:t>
            </a: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Solution: Political Machine steps in and  provides services in exchange for votes and money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Goal of Pol. Mach: work to get their candidates elected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Shape 100"/>
          <p:cNvSpPr txBox="1"/>
          <p:nvPr/>
        </p:nvSpPr>
        <p:spPr>
          <a:xfrm>
            <a:off x="1066800" y="2133600"/>
            <a:ext cx="7075487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Transit, water &amp; sewage systems, sanitation, protection 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/>
        </p:nvSpPr>
        <p:spPr>
          <a:xfrm>
            <a:off x="2362200" y="304800"/>
            <a:ext cx="4495800" cy="641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600" b="1" i="0" u="sng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Political Machine</a:t>
            </a:r>
          </a:p>
        </p:txBody>
      </p:sp>
      <p:sp>
        <p:nvSpPr>
          <p:cNvPr id="106" name="Shape 106"/>
          <p:cNvSpPr/>
          <p:nvPr/>
        </p:nvSpPr>
        <p:spPr>
          <a:xfrm>
            <a:off x="3810000" y="2819400"/>
            <a:ext cx="1371599" cy="1371599"/>
          </a:xfrm>
          <a:prstGeom prst="ellipse">
            <a:avLst/>
          </a:prstGeom>
          <a:solidFill>
            <a:schemeClr val="hlink"/>
          </a:solidFill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2743200" y="1752600"/>
            <a:ext cx="3429000" cy="3429000"/>
          </a:xfrm>
          <a:prstGeom prst="ellipse">
            <a:avLst/>
          </a:prstGeom>
          <a:solidFill>
            <a:schemeClr val="hlink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Shape 108"/>
          <p:cNvSpPr txBox="1"/>
          <p:nvPr/>
        </p:nvSpPr>
        <p:spPr>
          <a:xfrm>
            <a:off x="3886200" y="3124200"/>
            <a:ext cx="1447800" cy="641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Cities</a:t>
            </a:r>
          </a:p>
        </p:txBody>
      </p:sp>
      <p:sp>
        <p:nvSpPr>
          <p:cNvPr id="109" name="Shape 109"/>
          <p:cNvSpPr/>
          <p:nvPr/>
        </p:nvSpPr>
        <p:spPr>
          <a:xfrm>
            <a:off x="685800" y="1524000"/>
            <a:ext cx="2666999" cy="990599"/>
          </a:xfrm>
          <a:prstGeom prst="homePlate">
            <a:avLst>
              <a:gd name="adj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Shape 110"/>
          <p:cNvSpPr/>
          <p:nvPr/>
        </p:nvSpPr>
        <p:spPr>
          <a:xfrm>
            <a:off x="838200" y="1066800"/>
            <a:ext cx="1904999" cy="1904999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</a:path>
            </a:pathLst>
          </a:custGeom>
          <a:solidFill>
            <a:srgbClr val="FF334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685800" y="1790700"/>
            <a:ext cx="23622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City governments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533400" y="2895600"/>
            <a:ext cx="2209799" cy="1552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Didn’t provide: jobs, financial aid, protection, sanitation etc.</a:t>
            </a:r>
          </a:p>
        </p:txBody>
      </p:sp>
      <p:sp>
        <p:nvSpPr>
          <p:cNvPr id="113" name="Shape 113"/>
          <p:cNvSpPr/>
          <p:nvPr/>
        </p:nvSpPr>
        <p:spPr>
          <a:xfrm>
            <a:off x="5943600" y="2895600"/>
            <a:ext cx="2209799" cy="2133599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hlink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Shape 114"/>
          <p:cNvSpPr txBox="1"/>
          <p:nvPr/>
        </p:nvSpPr>
        <p:spPr>
          <a:xfrm>
            <a:off x="6400800" y="2971800"/>
            <a:ext cx="1295400" cy="11874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Political Machine steps in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5867400" y="5029200"/>
            <a:ext cx="2590800" cy="1552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Provided services and business help in exchange for votes and money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565150" y="5410200"/>
            <a:ext cx="4398961" cy="15700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sng" strike="noStrike" cap="none" baseline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Gangs of New York Election Day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/>
        </p:nvSpPr>
        <p:spPr>
          <a:xfrm>
            <a:off x="1411625" y="1437750"/>
            <a:ext cx="6572700" cy="2877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-US" sz="3000"/>
              <a:t>Based on what you saw in the video, what are a few ways that political elections (in this case, sheriff) were corrupt?</a:t>
            </a:r>
          </a:p>
          <a:p>
            <a:pPr rtl="0">
              <a:spcBef>
                <a:spcPts val="0"/>
              </a:spcBef>
              <a:buNone/>
            </a:pPr>
            <a:endParaRPr sz="3000"/>
          </a:p>
          <a:p>
            <a:pPr>
              <a:spcBef>
                <a:spcPts val="0"/>
              </a:spcBef>
              <a:buNone/>
            </a:pPr>
            <a:r>
              <a:rPr lang="en-US" sz="3000" u="sng"/>
              <a:t>Give specific examples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1243100" y="543225"/>
            <a:ext cx="6482100" cy="6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 i="1"/>
              <a:t>Gangs of New York</a:t>
            </a:r>
            <a:r>
              <a:rPr lang="en-US" sz="3600"/>
              <a:t> Elections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/>
        </p:nvSpPr>
        <p:spPr>
          <a:xfrm>
            <a:off x="838200" y="1600200"/>
            <a:ext cx="7619999" cy="4572000"/>
          </a:xfrm>
          <a:prstGeom prst="triangle">
            <a:avLst>
              <a:gd name="adj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28" name="Shape 128"/>
          <p:cNvCxnSpPr/>
          <p:nvPr/>
        </p:nvCxnSpPr>
        <p:spPr>
          <a:xfrm>
            <a:off x="2057400" y="4724400"/>
            <a:ext cx="51816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29" name="Shape 129"/>
          <p:cNvCxnSpPr/>
          <p:nvPr/>
        </p:nvCxnSpPr>
        <p:spPr>
          <a:xfrm>
            <a:off x="2895600" y="3733800"/>
            <a:ext cx="350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30" name="Shape 130"/>
          <p:cNvSpPr txBox="1"/>
          <p:nvPr/>
        </p:nvSpPr>
        <p:spPr>
          <a:xfrm>
            <a:off x="3657600" y="4038600"/>
            <a:ext cx="1904999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precinct captains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3886200" y="5410200"/>
            <a:ext cx="1904999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precinct workers</a:t>
            </a:r>
          </a:p>
        </p:txBody>
      </p:sp>
      <p:cxnSp>
        <p:nvCxnSpPr>
          <p:cNvPr id="132" name="Shape 132"/>
          <p:cNvCxnSpPr/>
          <p:nvPr/>
        </p:nvCxnSpPr>
        <p:spPr>
          <a:xfrm>
            <a:off x="3657600" y="2819400"/>
            <a:ext cx="1981199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33" name="Shape 133"/>
          <p:cNvSpPr txBox="1"/>
          <p:nvPr/>
        </p:nvSpPr>
        <p:spPr>
          <a:xfrm>
            <a:off x="3962400" y="3352800"/>
            <a:ext cx="14478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ward bosses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4267200" y="1981200"/>
            <a:ext cx="762000" cy="7016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city boss</a:t>
            </a:r>
          </a:p>
        </p:txBody>
      </p:sp>
      <p:sp>
        <p:nvSpPr>
          <p:cNvPr id="135" name="Shape 135"/>
          <p:cNvSpPr/>
          <p:nvPr/>
        </p:nvSpPr>
        <p:spPr>
          <a:xfrm>
            <a:off x="1371600" y="5715000"/>
            <a:ext cx="228600" cy="228600"/>
          </a:xfrm>
          <a:prstGeom prst="ellipse">
            <a:avLst/>
          </a:prstGeom>
          <a:solidFill>
            <a:schemeClr val="hlink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6" name="Shape 136"/>
          <p:cNvSpPr/>
          <p:nvPr/>
        </p:nvSpPr>
        <p:spPr>
          <a:xfrm>
            <a:off x="1600200" y="5410200"/>
            <a:ext cx="228600" cy="228600"/>
          </a:xfrm>
          <a:prstGeom prst="ellipse">
            <a:avLst/>
          </a:prstGeom>
          <a:solidFill>
            <a:schemeClr val="hlink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7" name="Shape 137"/>
          <p:cNvSpPr/>
          <p:nvPr/>
        </p:nvSpPr>
        <p:spPr>
          <a:xfrm>
            <a:off x="2286000" y="5105400"/>
            <a:ext cx="228600" cy="2286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8" name="Shape 138"/>
          <p:cNvSpPr/>
          <p:nvPr/>
        </p:nvSpPr>
        <p:spPr>
          <a:xfrm>
            <a:off x="2057400" y="4800600"/>
            <a:ext cx="228600" cy="2286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Shape 139"/>
          <p:cNvSpPr/>
          <p:nvPr/>
        </p:nvSpPr>
        <p:spPr>
          <a:xfrm>
            <a:off x="2438400" y="4800600"/>
            <a:ext cx="228600" cy="2286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0" name="Shape 140"/>
          <p:cNvSpPr/>
          <p:nvPr/>
        </p:nvSpPr>
        <p:spPr>
          <a:xfrm>
            <a:off x="2819400" y="4800600"/>
            <a:ext cx="228600" cy="2286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1" name="Shape 141"/>
          <p:cNvSpPr/>
          <p:nvPr/>
        </p:nvSpPr>
        <p:spPr>
          <a:xfrm>
            <a:off x="3810000" y="5105400"/>
            <a:ext cx="228600" cy="228600"/>
          </a:xfrm>
          <a:prstGeom prst="ellipse">
            <a:avLst/>
          </a:prstGeom>
          <a:solidFill>
            <a:schemeClr val="folHlink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2" name="Shape 142"/>
          <p:cNvSpPr/>
          <p:nvPr/>
        </p:nvSpPr>
        <p:spPr>
          <a:xfrm>
            <a:off x="3581400" y="4800600"/>
            <a:ext cx="228600" cy="228600"/>
          </a:xfrm>
          <a:prstGeom prst="ellipse">
            <a:avLst/>
          </a:prstGeom>
          <a:solidFill>
            <a:schemeClr val="folHlink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3" name="Shape 143"/>
          <p:cNvSpPr/>
          <p:nvPr/>
        </p:nvSpPr>
        <p:spPr>
          <a:xfrm>
            <a:off x="3962400" y="4800600"/>
            <a:ext cx="228600" cy="228600"/>
          </a:xfrm>
          <a:prstGeom prst="ellipse">
            <a:avLst/>
          </a:prstGeom>
          <a:solidFill>
            <a:schemeClr val="folHlink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4" name="Shape 144"/>
          <p:cNvSpPr/>
          <p:nvPr/>
        </p:nvSpPr>
        <p:spPr>
          <a:xfrm>
            <a:off x="4343400" y="4800600"/>
            <a:ext cx="228600" cy="228600"/>
          </a:xfrm>
          <a:prstGeom prst="ellipse">
            <a:avLst/>
          </a:prstGeom>
          <a:solidFill>
            <a:schemeClr val="folHlink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5" name="Shape 145"/>
          <p:cNvSpPr/>
          <p:nvPr/>
        </p:nvSpPr>
        <p:spPr>
          <a:xfrm>
            <a:off x="4191000" y="5105400"/>
            <a:ext cx="228600" cy="228600"/>
          </a:xfrm>
          <a:prstGeom prst="ellipse">
            <a:avLst/>
          </a:prstGeom>
          <a:solidFill>
            <a:schemeClr val="folHlink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6" name="Shape 146"/>
          <p:cNvSpPr/>
          <p:nvPr/>
        </p:nvSpPr>
        <p:spPr>
          <a:xfrm>
            <a:off x="5105400" y="48006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7" name="Shape 147"/>
          <p:cNvSpPr/>
          <p:nvPr/>
        </p:nvSpPr>
        <p:spPr>
          <a:xfrm>
            <a:off x="5486400" y="48006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8" name="Shape 148"/>
          <p:cNvSpPr/>
          <p:nvPr/>
        </p:nvSpPr>
        <p:spPr>
          <a:xfrm>
            <a:off x="5867400" y="48006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6858000" y="4800600"/>
            <a:ext cx="228600" cy="228600"/>
          </a:xfrm>
          <a:prstGeom prst="ellipse">
            <a:avLst/>
          </a:prstGeom>
          <a:solidFill>
            <a:srgbClr val="E34F6F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7086600" y="5105400"/>
            <a:ext cx="228600" cy="228600"/>
          </a:xfrm>
          <a:prstGeom prst="ellipse">
            <a:avLst/>
          </a:prstGeom>
          <a:solidFill>
            <a:srgbClr val="E34F6F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1" name="Shape 151"/>
          <p:cNvSpPr/>
          <p:nvPr/>
        </p:nvSpPr>
        <p:spPr>
          <a:xfrm>
            <a:off x="6705600" y="5105400"/>
            <a:ext cx="228600" cy="228600"/>
          </a:xfrm>
          <a:prstGeom prst="ellipse">
            <a:avLst/>
          </a:prstGeom>
          <a:solidFill>
            <a:srgbClr val="E34F6F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2" name="Shape 152"/>
          <p:cNvSpPr/>
          <p:nvPr/>
        </p:nvSpPr>
        <p:spPr>
          <a:xfrm>
            <a:off x="6324600" y="5105400"/>
            <a:ext cx="228600" cy="228600"/>
          </a:xfrm>
          <a:prstGeom prst="ellipse">
            <a:avLst/>
          </a:prstGeom>
          <a:solidFill>
            <a:srgbClr val="E34F6F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3" name="Shape 153"/>
          <p:cNvSpPr/>
          <p:nvPr/>
        </p:nvSpPr>
        <p:spPr>
          <a:xfrm>
            <a:off x="57150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4" name="Shape 154"/>
          <p:cNvSpPr/>
          <p:nvPr/>
        </p:nvSpPr>
        <p:spPr>
          <a:xfrm>
            <a:off x="53340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5" name="Shape 155"/>
          <p:cNvSpPr/>
          <p:nvPr/>
        </p:nvSpPr>
        <p:spPr>
          <a:xfrm>
            <a:off x="2667000" y="5105400"/>
            <a:ext cx="228600" cy="2286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6" name="Shape 156"/>
          <p:cNvSpPr/>
          <p:nvPr/>
        </p:nvSpPr>
        <p:spPr>
          <a:xfrm>
            <a:off x="1828800" y="5715000"/>
            <a:ext cx="228600" cy="228600"/>
          </a:xfrm>
          <a:prstGeom prst="ellipse">
            <a:avLst/>
          </a:prstGeom>
          <a:solidFill>
            <a:schemeClr val="hlink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2286000" y="5715000"/>
            <a:ext cx="228600" cy="228600"/>
          </a:xfrm>
          <a:prstGeom prst="ellipse">
            <a:avLst/>
          </a:prstGeom>
          <a:solidFill>
            <a:schemeClr val="hlink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8" name="Shape 158"/>
          <p:cNvSpPr/>
          <p:nvPr/>
        </p:nvSpPr>
        <p:spPr>
          <a:xfrm>
            <a:off x="2057400" y="5410200"/>
            <a:ext cx="228600" cy="228600"/>
          </a:xfrm>
          <a:prstGeom prst="ellipse">
            <a:avLst/>
          </a:prstGeom>
          <a:solidFill>
            <a:schemeClr val="hlink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9" name="Shape 159"/>
          <p:cNvSpPr/>
          <p:nvPr/>
        </p:nvSpPr>
        <p:spPr>
          <a:xfrm>
            <a:off x="6477000" y="4800600"/>
            <a:ext cx="228600" cy="228600"/>
          </a:xfrm>
          <a:prstGeom prst="ellipse">
            <a:avLst/>
          </a:prstGeom>
          <a:solidFill>
            <a:srgbClr val="E34F6F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7467600" y="5486400"/>
            <a:ext cx="228600" cy="228600"/>
          </a:xfrm>
          <a:prstGeom prst="ellipse">
            <a:avLst/>
          </a:prstGeom>
          <a:solidFill>
            <a:srgbClr val="E38A56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1" name="Shape 161"/>
          <p:cNvSpPr/>
          <p:nvPr/>
        </p:nvSpPr>
        <p:spPr>
          <a:xfrm>
            <a:off x="7696200" y="5791200"/>
            <a:ext cx="228600" cy="228600"/>
          </a:xfrm>
          <a:prstGeom prst="ellipse">
            <a:avLst/>
          </a:prstGeom>
          <a:solidFill>
            <a:srgbClr val="E38A56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2" name="Shape 162"/>
          <p:cNvSpPr/>
          <p:nvPr/>
        </p:nvSpPr>
        <p:spPr>
          <a:xfrm>
            <a:off x="7315200" y="5791200"/>
            <a:ext cx="228600" cy="228600"/>
          </a:xfrm>
          <a:prstGeom prst="ellipse">
            <a:avLst/>
          </a:prstGeom>
          <a:solidFill>
            <a:srgbClr val="E38A56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6934200" y="5791200"/>
            <a:ext cx="228600" cy="228600"/>
          </a:xfrm>
          <a:prstGeom prst="ellipse">
            <a:avLst/>
          </a:prstGeom>
          <a:solidFill>
            <a:srgbClr val="E38A56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4" name="Shape 164"/>
          <p:cNvSpPr/>
          <p:nvPr/>
        </p:nvSpPr>
        <p:spPr>
          <a:xfrm>
            <a:off x="7086600" y="5486400"/>
            <a:ext cx="228600" cy="228600"/>
          </a:xfrm>
          <a:prstGeom prst="ellipse">
            <a:avLst/>
          </a:prstGeom>
          <a:solidFill>
            <a:srgbClr val="E38A56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5" name="Shape 165"/>
          <p:cNvSpPr/>
          <p:nvPr/>
        </p:nvSpPr>
        <p:spPr>
          <a:xfrm>
            <a:off x="3352800" y="5410200"/>
            <a:ext cx="228600" cy="2286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3581400" y="5715000"/>
            <a:ext cx="228600" cy="2286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7" name="Shape 167"/>
          <p:cNvSpPr/>
          <p:nvPr/>
        </p:nvSpPr>
        <p:spPr>
          <a:xfrm>
            <a:off x="3200400" y="5715000"/>
            <a:ext cx="228600" cy="2286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8" name="Shape 168"/>
          <p:cNvSpPr/>
          <p:nvPr/>
        </p:nvSpPr>
        <p:spPr>
          <a:xfrm>
            <a:off x="2819400" y="5715000"/>
            <a:ext cx="228600" cy="2286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2971800" y="5410200"/>
            <a:ext cx="228600" cy="2286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0" name="Shape 170"/>
          <p:cNvSpPr/>
          <p:nvPr/>
        </p:nvSpPr>
        <p:spPr>
          <a:xfrm>
            <a:off x="6248400" y="5486400"/>
            <a:ext cx="228600" cy="228600"/>
          </a:xfrm>
          <a:prstGeom prst="ellipse">
            <a:avLst/>
          </a:prstGeom>
          <a:solidFill>
            <a:srgbClr val="C858E3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1" name="Shape 171"/>
          <p:cNvSpPr/>
          <p:nvPr/>
        </p:nvSpPr>
        <p:spPr>
          <a:xfrm>
            <a:off x="6477000" y="5791200"/>
            <a:ext cx="228600" cy="228600"/>
          </a:xfrm>
          <a:prstGeom prst="ellipse">
            <a:avLst/>
          </a:prstGeom>
          <a:solidFill>
            <a:srgbClr val="C858E3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2" name="Shape 172"/>
          <p:cNvSpPr/>
          <p:nvPr/>
        </p:nvSpPr>
        <p:spPr>
          <a:xfrm>
            <a:off x="6096000" y="5791200"/>
            <a:ext cx="228600" cy="228600"/>
          </a:xfrm>
          <a:prstGeom prst="ellipse">
            <a:avLst/>
          </a:prstGeom>
          <a:solidFill>
            <a:srgbClr val="C858E3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3" name="Shape 173"/>
          <p:cNvSpPr/>
          <p:nvPr/>
        </p:nvSpPr>
        <p:spPr>
          <a:xfrm>
            <a:off x="5715000" y="5791200"/>
            <a:ext cx="228600" cy="228600"/>
          </a:xfrm>
          <a:prstGeom prst="ellipse">
            <a:avLst/>
          </a:prstGeom>
          <a:solidFill>
            <a:srgbClr val="C858E3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5867400" y="5486400"/>
            <a:ext cx="228600" cy="228600"/>
          </a:xfrm>
          <a:prstGeom prst="ellipse">
            <a:avLst/>
          </a:prstGeom>
          <a:solidFill>
            <a:srgbClr val="C858E3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2971800" y="3886200"/>
            <a:ext cx="228600" cy="2286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6" name="Shape 176"/>
          <p:cNvSpPr/>
          <p:nvPr/>
        </p:nvSpPr>
        <p:spPr>
          <a:xfrm>
            <a:off x="3429000" y="3886200"/>
            <a:ext cx="228600" cy="228600"/>
          </a:xfrm>
          <a:prstGeom prst="ellipse">
            <a:avLst/>
          </a:prstGeom>
          <a:solidFill>
            <a:schemeClr val="folHlink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7" name="Shape 177"/>
          <p:cNvSpPr/>
          <p:nvPr/>
        </p:nvSpPr>
        <p:spPr>
          <a:xfrm>
            <a:off x="54864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8" name="Shape 178"/>
          <p:cNvSpPr/>
          <p:nvPr/>
        </p:nvSpPr>
        <p:spPr>
          <a:xfrm>
            <a:off x="6019800" y="3886200"/>
            <a:ext cx="228600" cy="228600"/>
          </a:xfrm>
          <a:prstGeom prst="ellipse">
            <a:avLst/>
          </a:prstGeom>
          <a:solidFill>
            <a:srgbClr val="E34F6F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9" name="Shape 179"/>
          <p:cNvSpPr/>
          <p:nvPr/>
        </p:nvSpPr>
        <p:spPr>
          <a:xfrm>
            <a:off x="6324600" y="4267200"/>
            <a:ext cx="228600" cy="228600"/>
          </a:xfrm>
          <a:prstGeom prst="ellipse">
            <a:avLst/>
          </a:prstGeom>
          <a:solidFill>
            <a:srgbClr val="E38A56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" name="Shape 180"/>
          <p:cNvSpPr/>
          <p:nvPr/>
        </p:nvSpPr>
        <p:spPr>
          <a:xfrm>
            <a:off x="5791200" y="4267200"/>
            <a:ext cx="228600" cy="228600"/>
          </a:xfrm>
          <a:prstGeom prst="ellipse">
            <a:avLst/>
          </a:prstGeom>
          <a:solidFill>
            <a:srgbClr val="C858E3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1" name="Shape 181"/>
          <p:cNvSpPr/>
          <p:nvPr/>
        </p:nvSpPr>
        <p:spPr>
          <a:xfrm>
            <a:off x="3124200" y="4267200"/>
            <a:ext cx="228600" cy="2286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2590800" y="4267200"/>
            <a:ext cx="228600" cy="228600"/>
          </a:xfrm>
          <a:prstGeom prst="ellipse">
            <a:avLst/>
          </a:prstGeom>
          <a:solidFill>
            <a:schemeClr val="hlink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" name="Shape 183"/>
          <p:cNvSpPr/>
          <p:nvPr/>
        </p:nvSpPr>
        <p:spPr>
          <a:xfrm>
            <a:off x="3429000" y="2971800"/>
            <a:ext cx="609599" cy="609599"/>
          </a:xfrm>
          <a:prstGeom prst="ellipse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4" name="Shape 184"/>
          <p:cNvSpPr/>
          <p:nvPr/>
        </p:nvSpPr>
        <p:spPr>
          <a:xfrm>
            <a:off x="3505200" y="3048000"/>
            <a:ext cx="228600" cy="2286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5" name="Shape 185"/>
          <p:cNvSpPr/>
          <p:nvPr/>
        </p:nvSpPr>
        <p:spPr>
          <a:xfrm>
            <a:off x="3733800" y="3048000"/>
            <a:ext cx="228600" cy="228600"/>
          </a:xfrm>
          <a:prstGeom prst="ellipse">
            <a:avLst/>
          </a:prstGeom>
          <a:solidFill>
            <a:schemeClr val="folHlink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6" name="Shape 186"/>
          <p:cNvSpPr/>
          <p:nvPr/>
        </p:nvSpPr>
        <p:spPr>
          <a:xfrm>
            <a:off x="3733800" y="3276600"/>
            <a:ext cx="228600" cy="2286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7" name="Shape 187"/>
          <p:cNvSpPr/>
          <p:nvPr/>
        </p:nvSpPr>
        <p:spPr>
          <a:xfrm>
            <a:off x="3505200" y="3276600"/>
            <a:ext cx="228600" cy="228600"/>
          </a:xfrm>
          <a:prstGeom prst="ellipse">
            <a:avLst/>
          </a:prstGeom>
          <a:solidFill>
            <a:schemeClr val="hlink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5257800" y="2971800"/>
            <a:ext cx="609599" cy="609599"/>
          </a:xfrm>
          <a:prstGeom prst="ellipse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9" name="Shape 189"/>
          <p:cNvSpPr/>
          <p:nvPr/>
        </p:nvSpPr>
        <p:spPr>
          <a:xfrm>
            <a:off x="5334000" y="30480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0" name="Shape 190"/>
          <p:cNvSpPr/>
          <p:nvPr/>
        </p:nvSpPr>
        <p:spPr>
          <a:xfrm>
            <a:off x="5562600" y="3048000"/>
            <a:ext cx="228600" cy="228600"/>
          </a:xfrm>
          <a:prstGeom prst="ellipse">
            <a:avLst/>
          </a:prstGeom>
          <a:solidFill>
            <a:srgbClr val="E34F6F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1" name="Shape 191"/>
          <p:cNvSpPr/>
          <p:nvPr/>
        </p:nvSpPr>
        <p:spPr>
          <a:xfrm>
            <a:off x="5562600" y="3276600"/>
            <a:ext cx="228600" cy="228600"/>
          </a:xfrm>
          <a:prstGeom prst="ellipse">
            <a:avLst/>
          </a:prstGeom>
          <a:solidFill>
            <a:srgbClr val="E38A56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2" name="Shape 192"/>
          <p:cNvSpPr/>
          <p:nvPr/>
        </p:nvSpPr>
        <p:spPr>
          <a:xfrm>
            <a:off x="5334000" y="3276600"/>
            <a:ext cx="228600" cy="228600"/>
          </a:xfrm>
          <a:prstGeom prst="ellipse">
            <a:avLst/>
          </a:prstGeom>
          <a:solidFill>
            <a:srgbClr val="C858E3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3" name="Shape 193"/>
          <p:cNvSpPr/>
          <p:nvPr/>
        </p:nvSpPr>
        <p:spPr>
          <a:xfrm>
            <a:off x="4191000" y="1905000"/>
            <a:ext cx="914400" cy="914400"/>
          </a:xfrm>
          <a:prstGeom prst="ellipse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4" name="Shape 194"/>
          <p:cNvSpPr txBox="1"/>
          <p:nvPr/>
        </p:nvSpPr>
        <p:spPr>
          <a:xfrm>
            <a:off x="609600" y="304800"/>
            <a:ext cx="2971799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5" name="Shape 195"/>
          <p:cNvSpPr txBox="1"/>
          <p:nvPr/>
        </p:nvSpPr>
        <p:spPr>
          <a:xfrm>
            <a:off x="3276600" y="152400"/>
            <a:ext cx="5257799" cy="9461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organized group that controlled things for a political party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304800" y="152400"/>
            <a:ext cx="3505200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Political Machines: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228600" y="1828800"/>
            <a:ext cx="2468561" cy="191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work together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elect their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Candidates &amp;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Ensure the success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the machine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FBA"/>
        </a:solidFill>
        <a:effectLst/>
      </p:bgPr>
    </p:bg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/>
        </p:nvSpPr>
        <p:spPr>
          <a:xfrm>
            <a:off x="0" y="0"/>
            <a:ext cx="91440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400" b="1" i="0" u="sng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City Boss:</a:t>
            </a:r>
            <a:r>
              <a:rPr lang="en-US" sz="34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top man in a political machine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0" y="685800"/>
            <a:ext cx="9144000" cy="2014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Got votes &amp; $ for political party in return for providing   services or favors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Controlled city jobs, business licenses, influenced the courts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204" name="Shape 20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2895600"/>
            <a:ext cx="2914649" cy="3962399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Shape 205"/>
          <p:cNvSpPr txBox="1"/>
          <p:nvPr/>
        </p:nvSpPr>
        <p:spPr>
          <a:xfrm>
            <a:off x="3200400" y="3352800"/>
            <a:ext cx="5791200" cy="1708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Roscoe Conkling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boss of the NY Republican pol. mach.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C8FF"/>
        </a:solidFill>
        <a:effectLst/>
      </p:bgPr>
    </p:bg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/>
        </p:nvSpPr>
        <p:spPr>
          <a:xfrm>
            <a:off x="838200" y="0"/>
            <a:ext cx="769619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400" b="1" i="0" u="sng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Immigrants and the Political Machine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0" y="685800"/>
            <a:ext cx="9144000" cy="1798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Constituents (voters) are often immigrants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Bosses and precinct captains often 1st or 2nd generation immigrants themselves</a:t>
            </a:r>
          </a:p>
        </p:txBody>
      </p:sp>
      <p:pic>
        <p:nvPicPr>
          <p:cNvPr id="212" name="Shape 2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95800" y="2819400"/>
            <a:ext cx="4648199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Shape 213"/>
          <p:cNvSpPr txBox="1"/>
          <p:nvPr/>
        </p:nvSpPr>
        <p:spPr>
          <a:xfrm>
            <a:off x="228600" y="2819400"/>
            <a:ext cx="4190999" cy="21240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Knew the language, culture, and what was needed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4" name="Shape 214"/>
          <p:cNvSpPr txBox="1"/>
          <p:nvPr/>
        </p:nvSpPr>
        <p:spPr>
          <a:xfrm>
            <a:off x="228600" y="4495800"/>
            <a:ext cx="3040061" cy="9540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Immigrants taken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advantage of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780</Words>
  <Application>Microsoft Office PowerPoint</Application>
  <PresentationFormat>On-screen Show (4:3)</PresentationFormat>
  <Paragraphs>109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inherit</vt:lpstr>
      <vt:lpstr>Times New Roman</vt:lpstr>
      <vt:lpstr>Blank</vt:lpstr>
      <vt:lpstr>Do Now-9/30</vt:lpstr>
      <vt:lpstr>Announcements</vt:lpstr>
      <vt:lpstr>Daily Goals</vt:lpstr>
      <vt:lpstr>Problems Lead to Political Machines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Civil Service </vt:lpstr>
      <vt:lpstr>PowerPoint Presentation</vt:lpstr>
      <vt:lpstr>Exit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Now-9/30</dc:title>
  <dc:creator>Bischoff, Michael J.</dc:creator>
  <cp:lastModifiedBy>Bischoff, Michael J.</cp:lastModifiedBy>
  <cp:revision>2</cp:revision>
  <dcterms:modified xsi:type="dcterms:W3CDTF">2015-09-30T13:04:38Z</dcterms:modified>
</cp:coreProperties>
</file>