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6858000" type="screen4x3"/>
  <p:notesSz cx="6858000" cy="9144000"/>
  <p:embeddedFontLst>
    <p:embeddedFont>
      <p:font typeface="Trebuchet MS" panose="020B0603020202020204" pitchFamily="34" charset="0"/>
      <p:regular r:id="rId39"/>
      <p:bold r:id="rId40"/>
      <p:italic r:id="rId41"/>
      <p:boldItalic r:id="rId42"/>
    </p:embeddedFont>
    <p:embeddedFont>
      <p:font typeface="Calibri" panose="020F0502020204030204" pitchFamily="34" charset="0"/>
      <p:regular r:id="rId43"/>
      <p:bold r:id="rId44"/>
      <p:italic r:id="rId45"/>
      <p:boldItalic r:id="rId46"/>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7" d="100"/>
          <a:sy n="77" d="100"/>
        </p:scale>
        <p:origin x="120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
        <p:cNvGrpSpPr/>
        <p:nvPr/>
      </p:nvGrpSpPr>
      <p:grpSpPr>
        <a:xfrm>
          <a:off x="0" y="0"/>
          <a:ext cx="0" cy="0"/>
          <a:chOff x="0" y="0"/>
          <a:chExt cx="0" cy="0"/>
        </a:xfrm>
      </p:grpSpPr>
      <p:sp>
        <p:nvSpPr>
          <p:cNvPr id="2" name="Shape 2"/>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 name="Shape 3"/>
          <p:cNvSpPr>
            <a:spLocks noGrp="1" noRot="1" noChangeAspect="1"/>
          </p:cNvSpPr>
          <p:nvPr>
            <p:ph type="sldImg" idx="2"/>
          </p:nvPr>
        </p:nvSpPr>
        <p:spPr>
          <a:xfrm>
            <a:off x="1149350" y="692150"/>
            <a:ext cx="4559300" cy="34162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92985376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a:p>
        </p:txBody>
      </p:sp>
      <p:sp>
        <p:nvSpPr>
          <p:cNvPr id="58" name="Shape 58"/>
          <p:cNvSpPr>
            <a:spLocks noGrp="1" noRot="1" noChangeAspect="1"/>
          </p:cNvSpPr>
          <p:nvPr>
            <p:ph type="sldImg" idx="2"/>
          </p:nvPr>
        </p:nvSpPr>
        <p:spPr>
          <a:xfrm>
            <a:off x="1150938" y="692150"/>
            <a:ext cx="4556125" cy="34163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052529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1150938" y="692150"/>
            <a:ext cx="4556125" cy="34163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4" name="Shape 144"/>
          <p:cNvSpPr txBox="1">
            <a:spLocks noGrp="1"/>
          </p:cNvSpPr>
          <p:nvPr>
            <p:ph type="body" idx="1"/>
          </p:nvPr>
        </p:nvSpPr>
        <p:spPr>
          <a:xfrm>
            <a:off x="914400" y="4343400"/>
            <a:ext cx="5029199" cy="4114800"/>
          </a:xfrm>
          <a:prstGeom prst="rect">
            <a:avLst/>
          </a:prstGeom>
          <a:noFill/>
          <a:ln>
            <a:noFill/>
          </a:ln>
        </p:spPr>
        <p:txBody>
          <a:bodyPr lIns="90475" tIns="44450" rIns="90475" bIns="44450" anchor="t" anchorCtr="0">
            <a:noAutofit/>
          </a:bodyPr>
          <a:lstStyle/>
          <a:p>
            <a:pPr>
              <a:spcBef>
                <a:spcPts val="0"/>
              </a:spcBef>
              <a:buNone/>
            </a:pPr>
            <a:endParaRPr/>
          </a:p>
        </p:txBody>
      </p:sp>
    </p:spTree>
    <p:extLst>
      <p:ext uri="{BB962C8B-B14F-4D97-AF65-F5344CB8AC3E}">
        <p14:creationId xmlns:p14="http://schemas.microsoft.com/office/powerpoint/2010/main" val="3378842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1150938" y="692150"/>
            <a:ext cx="4556125" cy="34163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3" name="Shape 153"/>
          <p:cNvSpPr txBox="1">
            <a:spLocks noGrp="1"/>
          </p:cNvSpPr>
          <p:nvPr>
            <p:ph type="body" idx="1"/>
          </p:nvPr>
        </p:nvSpPr>
        <p:spPr>
          <a:xfrm>
            <a:off x="914400" y="4343400"/>
            <a:ext cx="5029199" cy="4114800"/>
          </a:xfrm>
          <a:prstGeom prst="rect">
            <a:avLst/>
          </a:prstGeom>
          <a:noFill/>
          <a:ln>
            <a:noFill/>
          </a:ln>
        </p:spPr>
        <p:txBody>
          <a:bodyPr lIns="90475" tIns="44450" rIns="90475" bIns="44450" anchor="t" anchorCtr="0">
            <a:noAutofit/>
          </a:bodyPr>
          <a:lstStyle/>
          <a:p>
            <a:pPr>
              <a:spcBef>
                <a:spcPts val="0"/>
              </a:spcBef>
              <a:buNone/>
            </a:pPr>
            <a:endParaRPr/>
          </a:p>
        </p:txBody>
      </p:sp>
    </p:spTree>
    <p:extLst>
      <p:ext uri="{BB962C8B-B14F-4D97-AF65-F5344CB8AC3E}">
        <p14:creationId xmlns:p14="http://schemas.microsoft.com/office/powerpoint/2010/main" val="738995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a:p>
        </p:txBody>
      </p:sp>
      <p:sp>
        <p:nvSpPr>
          <p:cNvPr id="160" name="Shape 160"/>
          <p:cNvSpPr>
            <a:spLocks noGrp="1" noRot="1" noChangeAspect="1"/>
          </p:cNvSpPr>
          <p:nvPr>
            <p:ph type="sldImg" idx="2"/>
          </p:nvPr>
        </p:nvSpPr>
        <p:spPr>
          <a:xfrm>
            <a:off x="1150938" y="692150"/>
            <a:ext cx="4556125" cy="34163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238201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1150938" y="692150"/>
            <a:ext cx="4556125" cy="34163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4" name="Shape 174"/>
          <p:cNvSpPr txBox="1">
            <a:spLocks noGrp="1"/>
          </p:cNvSpPr>
          <p:nvPr>
            <p:ph type="body" idx="1"/>
          </p:nvPr>
        </p:nvSpPr>
        <p:spPr>
          <a:xfrm>
            <a:off x="914400" y="4343400"/>
            <a:ext cx="5029199" cy="4114800"/>
          </a:xfrm>
          <a:prstGeom prst="rect">
            <a:avLst/>
          </a:prstGeom>
          <a:noFill/>
          <a:ln>
            <a:noFill/>
          </a:ln>
        </p:spPr>
        <p:txBody>
          <a:bodyPr lIns="90475" tIns="44450" rIns="90475" bIns="44450" anchor="t" anchorCtr="0">
            <a:noAutofit/>
          </a:bodyPr>
          <a:lstStyle/>
          <a:p>
            <a:pPr marL="0" marR="0" lvl="0" indent="0" algn="l" rtl="0">
              <a:lnSpc>
                <a:spcPct val="95000"/>
              </a:lnSpc>
              <a:spcBef>
                <a:spcPts val="0"/>
              </a:spcBef>
              <a:buSzPct val="25000"/>
              <a:buFont typeface="Arial"/>
              <a:buNone/>
            </a:pPr>
            <a:r>
              <a:rPr lang="en-US" sz="1800" b="0" i="0" u="none" strike="noStrike" cap="none" baseline="0"/>
              <a:t>http://www.history.com/shows/america-the-story-of-us/videos/playlists/exclusive-video#jacob-riis</a:t>
            </a:r>
          </a:p>
          <a:p>
            <a:pPr>
              <a:spcBef>
                <a:spcPts val="0"/>
              </a:spcBef>
              <a:buNone/>
            </a:pPr>
            <a:endParaRPr sz="1800" b="0" i="0" u="none" strike="noStrike" cap="none" baseline="0"/>
          </a:p>
        </p:txBody>
      </p:sp>
    </p:spTree>
    <p:extLst>
      <p:ext uri="{BB962C8B-B14F-4D97-AF65-F5344CB8AC3E}">
        <p14:creationId xmlns:p14="http://schemas.microsoft.com/office/powerpoint/2010/main" val="230813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a:p>
        </p:txBody>
      </p:sp>
      <p:sp>
        <p:nvSpPr>
          <p:cNvPr id="180" name="Shape 180"/>
          <p:cNvSpPr>
            <a:spLocks noGrp="1" noRot="1" noChangeAspect="1"/>
          </p:cNvSpPr>
          <p:nvPr>
            <p:ph type="sldImg" idx="2"/>
          </p:nvPr>
        </p:nvSpPr>
        <p:spPr>
          <a:xfrm>
            <a:off x="1150938" y="692150"/>
            <a:ext cx="4556125" cy="34163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546197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1150938" y="692150"/>
            <a:ext cx="4556125" cy="34163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9" name="Shape 189"/>
          <p:cNvSpPr txBox="1">
            <a:spLocks noGrp="1"/>
          </p:cNvSpPr>
          <p:nvPr>
            <p:ph type="body" idx="1"/>
          </p:nvPr>
        </p:nvSpPr>
        <p:spPr>
          <a:xfrm>
            <a:off x="914400" y="4343400"/>
            <a:ext cx="5029199" cy="4114800"/>
          </a:xfrm>
          <a:prstGeom prst="rect">
            <a:avLst/>
          </a:prstGeom>
          <a:noFill/>
          <a:ln>
            <a:noFill/>
          </a:ln>
        </p:spPr>
        <p:txBody>
          <a:bodyPr lIns="90475" tIns="44450" rIns="90475" bIns="44450" anchor="t" anchorCtr="0">
            <a:noAutofit/>
          </a:bodyPr>
          <a:lstStyle/>
          <a:p>
            <a:pPr>
              <a:spcBef>
                <a:spcPts val="0"/>
              </a:spcBef>
              <a:buNone/>
            </a:pPr>
            <a:endParaRPr/>
          </a:p>
        </p:txBody>
      </p:sp>
    </p:spTree>
    <p:extLst>
      <p:ext uri="{BB962C8B-B14F-4D97-AF65-F5344CB8AC3E}">
        <p14:creationId xmlns:p14="http://schemas.microsoft.com/office/powerpoint/2010/main" val="28377785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1150938" y="692150"/>
            <a:ext cx="4556125" cy="34163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9" name="Shape 199"/>
          <p:cNvSpPr txBox="1">
            <a:spLocks noGrp="1"/>
          </p:cNvSpPr>
          <p:nvPr>
            <p:ph type="body" idx="1"/>
          </p:nvPr>
        </p:nvSpPr>
        <p:spPr>
          <a:xfrm>
            <a:off x="914400" y="4343400"/>
            <a:ext cx="5029199" cy="4114800"/>
          </a:xfrm>
          <a:prstGeom prst="rect">
            <a:avLst/>
          </a:prstGeom>
          <a:noFill/>
          <a:ln>
            <a:noFill/>
          </a:ln>
        </p:spPr>
        <p:txBody>
          <a:bodyPr lIns="90475" tIns="44450" rIns="90475" bIns="44450" anchor="t" anchorCtr="0">
            <a:noAutofit/>
          </a:bodyPr>
          <a:lstStyle/>
          <a:p>
            <a:pPr>
              <a:spcBef>
                <a:spcPts val="0"/>
              </a:spcBef>
              <a:buNone/>
            </a:pPr>
            <a:endParaRPr/>
          </a:p>
        </p:txBody>
      </p:sp>
    </p:spTree>
    <p:extLst>
      <p:ext uri="{BB962C8B-B14F-4D97-AF65-F5344CB8AC3E}">
        <p14:creationId xmlns:p14="http://schemas.microsoft.com/office/powerpoint/2010/main" val="640187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a:p>
        </p:txBody>
      </p:sp>
      <p:sp>
        <p:nvSpPr>
          <p:cNvPr id="205" name="Shape 205"/>
          <p:cNvSpPr>
            <a:spLocks noGrp="1" noRot="1" noChangeAspect="1"/>
          </p:cNvSpPr>
          <p:nvPr>
            <p:ph type="sldImg" idx="2"/>
          </p:nvPr>
        </p:nvSpPr>
        <p:spPr>
          <a:xfrm>
            <a:off x="1150938" y="692150"/>
            <a:ext cx="4556125" cy="34163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80216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1150938" y="692150"/>
            <a:ext cx="4556125" cy="34163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11" name="Shape 211"/>
          <p:cNvSpPr txBox="1">
            <a:spLocks noGrp="1"/>
          </p:cNvSpPr>
          <p:nvPr>
            <p:ph type="body" idx="1"/>
          </p:nvPr>
        </p:nvSpPr>
        <p:spPr>
          <a:xfrm>
            <a:off x="914400" y="4343400"/>
            <a:ext cx="5029199" cy="4114800"/>
          </a:xfrm>
          <a:prstGeom prst="rect">
            <a:avLst/>
          </a:prstGeom>
          <a:noFill/>
          <a:ln>
            <a:noFill/>
          </a:ln>
        </p:spPr>
        <p:txBody>
          <a:bodyPr lIns="90475" tIns="44450" rIns="90475" bIns="44450" anchor="t" anchorCtr="0">
            <a:noAutofit/>
          </a:bodyPr>
          <a:lstStyle/>
          <a:p>
            <a:pPr>
              <a:spcBef>
                <a:spcPts val="0"/>
              </a:spcBef>
              <a:buNone/>
            </a:pPr>
            <a:endParaRPr/>
          </a:p>
        </p:txBody>
      </p:sp>
    </p:spTree>
    <p:extLst>
      <p:ext uri="{BB962C8B-B14F-4D97-AF65-F5344CB8AC3E}">
        <p14:creationId xmlns:p14="http://schemas.microsoft.com/office/powerpoint/2010/main" val="16739062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a:p>
        </p:txBody>
      </p:sp>
      <p:sp>
        <p:nvSpPr>
          <p:cNvPr id="223" name="Shape 223"/>
          <p:cNvSpPr>
            <a:spLocks noGrp="1" noRot="1" noChangeAspect="1"/>
          </p:cNvSpPr>
          <p:nvPr>
            <p:ph type="sldImg" idx="2"/>
          </p:nvPr>
        </p:nvSpPr>
        <p:spPr>
          <a:xfrm>
            <a:off x="1150938" y="692150"/>
            <a:ext cx="4556125" cy="34163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821403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a:p>
        </p:txBody>
      </p:sp>
      <p:sp>
        <p:nvSpPr>
          <p:cNvPr id="64" name="Shape 64"/>
          <p:cNvSpPr>
            <a:spLocks noGrp="1" noRot="1" noChangeAspect="1"/>
          </p:cNvSpPr>
          <p:nvPr>
            <p:ph type="sldImg" idx="2"/>
          </p:nvPr>
        </p:nvSpPr>
        <p:spPr>
          <a:xfrm>
            <a:off x="1150938" y="692150"/>
            <a:ext cx="4556125" cy="34163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324594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a:p>
        </p:txBody>
      </p:sp>
      <p:sp>
        <p:nvSpPr>
          <p:cNvPr id="234" name="Shape 234"/>
          <p:cNvSpPr>
            <a:spLocks noGrp="1" noRot="1" noChangeAspect="1"/>
          </p:cNvSpPr>
          <p:nvPr>
            <p:ph type="sldImg" idx="2"/>
          </p:nvPr>
        </p:nvSpPr>
        <p:spPr>
          <a:xfrm>
            <a:off x="1150938" y="692150"/>
            <a:ext cx="4556125" cy="34163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2339087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a:p>
        </p:txBody>
      </p:sp>
      <p:sp>
        <p:nvSpPr>
          <p:cNvPr id="245" name="Shape 245"/>
          <p:cNvSpPr>
            <a:spLocks noGrp="1" noRot="1" noChangeAspect="1"/>
          </p:cNvSpPr>
          <p:nvPr>
            <p:ph type="sldImg" idx="2"/>
          </p:nvPr>
        </p:nvSpPr>
        <p:spPr>
          <a:xfrm>
            <a:off x="1150938" y="692150"/>
            <a:ext cx="4556125" cy="34163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5908538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a:p>
        </p:txBody>
      </p:sp>
      <p:sp>
        <p:nvSpPr>
          <p:cNvPr id="258" name="Shape 258"/>
          <p:cNvSpPr>
            <a:spLocks noGrp="1" noRot="1" noChangeAspect="1"/>
          </p:cNvSpPr>
          <p:nvPr>
            <p:ph type="sldImg" idx="2"/>
          </p:nvPr>
        </p:nvSpPr>
        <p:spPr>
          <a:xfrm>
            <a:off x="1150938" y="692150"/>
            <a:ext cx="4556125" cy="34163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1774719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a:p>
        </p:txBody>
      </p:sp>
      <p:sp>
        <p:nvSpPr>
          <p:cNvPr id="272" name="Shape 272"/>
          <p:cNvSpPr>
            <a:spLocks noGrp="1" noRot="1" noChangeAspect="1"/>
          </p:cNvSpPr>
          <p:nvPr>
            <p:ph type="sldImg" idx="2"/>
          </p:nvPr>
        </p:nvSpPr>
        <p:spPr>
          <a:xfrm>
            <a:off x="1150938" y="692150"/>
            <a:ext cx="4556125" cy="34163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0529945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1150938" y="692150"/>
            <a:ext cx="4556125" cy="34163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78" name="Shape 278"/>
          <p:cNvSpPr txBox="1">
            <a:spLocks noGrp="1"/>
          </p:cNvSpPr>
          <p:nvPr>
            <p:ph type="body" idx="1"/>
          </p:nvPr>
        </p:nvSpPr>
        <p:spPr>
          <a:xfrm>
            <a:off x="914400" y="4343400"/>
            <a:ext cx="5029199" cy="4114800"/>
          </a:xfrm>
          <a:prstGeom prst="rect">
            <a:avLst/>
          </a:prstGeom>
          <a:noFill/>
          <a:ln>
            <a:noFill/>
          </a:ln>
        </p:spPr>
        <p:txBody>
          <a:bodyPr lIns="90475" tIns="44450" rIns="90475" bIns="44450" anchor="t" anchorCtr="0">
            <a:noAutofit/>
          </a:bodyPr>
          <a:lstStyle/>
          <a:p>
            <a:pPr>
              <a:spcBef>
                <a:spcPts val="0"/>
              </a:spcBef>
              <a:buNone/>
            </a:pPr>
            <a:endParaRPr/>
          </a:p>
        </p:txBody>
      </p:sp>
    </p:spTree>
    <p:extLst>
      <p:ext uri="{BB962C8B-B14F-4D97-AF65-F5344CB8AC3E}">
        <p14:creationId xmlns:p14="http://schemas.microsoft.com/office/powerpoint/2010/main" val="28771097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a:p>
        </p:txBody>
      </p:sp>
      <p:sp>
        <p:nvSpPr>
          <p:cNvPr id="285" name="Shape 285"/>
          <p:cNvSpPr>
            <a:spLocks noGrp="1" noRot="1" noChangeAspect="1"/>
          </p:cNvSpPr>
          <p:nvPr>
            <p:ph type="sldImg" idx="2"/>
          </p:nvPr>
        </p:nvSpPr>
        <p:spPr>
          <a:xfrm>
            <a:off x="1150938" y="692150"/>
            <a:ext cx="4556125" cy="34163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2779175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a:p>
        </p:txBody>
      </p:sp>
      <p:sp>
        <p:nvSpPr>
          <p:cNvPr id="292" name="Shape 292"/>
          <p:cNvSpPr>
            <a:spLocks noGrp="1" noRot="1" noChangeAspect="1"/>
          </p:cNvSpPr>
          <p:nvPr>
            <p:ph type="sldImg" idx="2"/>
          </p:nvPr>
        </p:nvSpPr>
        <p:spPr>
          <a:xfrm>
            <a:off x="1150938" y="692150"/>
            <a:ext cx="4556125" cy="34163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4797492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a:p>
        </p:txBody>
      </p:sp>
      <p:sp>
        <p:nvSpPr>
          <p:cNvPr id="298" name="Shape 298"/>
          <p:cNvSpPr>
            <a:spLocks noGrp="1" noRot="1" noChangeAspect="1"/>
          </p:cNvSpPr>
          <p:nvPr>
            <p:ph type="sldImg" idx="2"/>
          </p:nvPr>
        </p:nvSpPr>
        <p:spPr>
          <a:xfrm>
            <a:off x="1150938" y="692150"/>
            <a:ext cx="4556125" cy="34163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5034564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a:spLocks noGrp="1" noRot="1" noChangeAspect="1"/>
          </p:cNvSpPr>
          <p:nvPr>
            <p:ph type="sldImg" idx="2"/>
          </p:nvPr>
        </p:nvSpPr>
        <p:spPr>
          <a:xfrm>
            <a:off x="1150938" y="692150"/>
            <a:ext cx="4556125" cy="34163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17" name="Shape 317"/>
          <p:cNvSpPr txBox="1">
            <a:spLocks noGrp="1"/>
          </p:cNvSpPr>
          <p:nvPr>
            <p:ph type="body" idx="1"/>
          </p:nvPr>
        </p:nvSpPr>
        <p:spPr>
          <a:xfrm>
            <a:off x="914400" y="4343400"/>
            <a:ext cx="5029199" cy="4114800"/>
          </a:xfrm>
          <a:prstGeom prst="rect">
            <a:avLst/>
          </a:prstGeom>
          <a:noFill/>
          <a:ln>
            <a:noFill/>
          </a:ln>
        </p:spPr>
        <p:txBody>
          <a:bodyPr lIns="90475" tIns="44450" rIns="90475" bIns="44450" anchor="t" anchorCtr="0">
            <a:noAutofit/>
          </a:bodyPr>
          <a:lstStyle/>
          <a:p>
            <a:pPr>
              <a:spcBef>
                <a:spcPts val="0"/>
              </a:spcBef>
              <a:buNone/>
            </a:pPr>
            <a:endParaRPr/>
          </a:p>
        </p:txBody>
      </p:sp>
    </p:spTree>
    <p:extLst>
      <p:ext uri="{BB962C8B-B14F-4D97-AF65-F5344CB8AC3E}">
        <p14:creationId xmlns:p14="http://schemas.microsoft.com/office/powerpoint/2010/main" val="32933584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a:p>
        </p:txBody>
      </p:sp>
      <p:sp>
        <p:nvSpPr>
          <p:cNvPr id="326" name="Shape 326"/>
          <p:cNvSpPr>
            <a:spLocks noGrp="1" noRot="1" noChangeAspect="1"/>
          </p:cNvSpPr>
          <p:nvPr>
            <p:ph type="sldImg" idx="2"/>
          </p:nvPr>
        </p:nvSpPr>
        <p:spPr>
          <a:xfrm>
            <a:off x="1150938" y="692150"/>
            <a:ext cx="4556125" cy="34163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860731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a:p>
        </p:txBody>
      </p:sp>
      <p:sp>
        <p:nvSpPr>
          <p:cNvPr id="70" name="Shape 70"/>
          <p:cNvSpPr>
            <a:spLocks noGrp="1" noRot="1" noChangeAspect="1"/>
          </p:cNvSpPr>
          <p:nvPr>
            <p:ph type="sldImg" idx="2"/>
          </p:nvPr>
        </p:nvSpPr>
        <p:spPr>
          <a:xfrm>
            <a:off x="1150938" y="692150"/>
            <a:ext cx="4556125" cy="34163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0479797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txBox="1">
            <a:spLocks noGrp="1"/>
          </p:cNvSpPr>
          <p:nvPr>
            <p:ph type="body" idx="1"/>
          </p:nvPr>
        </p:nvSpPr>
        <p:spPr>
          <a:xfrm>
            <a:off x="914400" y="4343400"/>
            <a:ext cx="5029199" cy="4114800"/>
          </a:xfrm>
          <a:prstGeom prst="rect">
            <a:avLst/>
          </a:prstGeom>
          <a:noFill/>
          <a:ln>
            <a:noFill/>
          </a:ln>
        </p:spPr>
        <p:txBody>
          <a:bodyPr lIns="90475" tIns="44450" rIns="90475" bIns="44450" anchor="t" anchorCtr="0">
            <a:noAutofit/>
          </a:bodyPr>
          <a:lstStyle/>
          <a:p>
            <a:pPr>
              <a:spcBef>
                <a:spcPts val="0"/>
              </a:spcBef>
              <a:buNone/>
            </a:pPr>
            <a:endParaRPr/>
          </a:p>
        </p:txBody>
      </p:sp>
      <p:sp>
        <p:nvSpPr>
          <p:cNvPr id="335" name="Shape 335"/>
          <p:cNvSpPr>
            <a:spLocks noGrp="1" noRot="1" noChangeAspect="1"/>
          </p:cNvSpPr>
          <p:nvPr>
            <p:ph type="sldImg" idx="2"/>
          </p:nvPr>
        </p:nvSpPr>
        <p:spPr>
          <a:xfrm>
            <a:off x="1150938" y="692150"/>
            <a:ext cx="4556125" cy="34163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8306667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a:p>
        </p:txBody>
      </p:sp>
      <p:sp>
        <p:nvSpPr>
          <p:cNvPr id="344" name="Shape 344"/>
          <p:cNvSpPr>
            <a:spLocks noGrp="1" noRot="1" noChangeAspect="1"/>
          </p:cNvSpPr>
          <p:nvPr>
            <p:ph type="sldImg" idx="2"/>
          </p:nvPr>
        </p:nvSpPr>
        <p:spPr>
          <a:xfrm>
            <a:off x="1150938" y="692150"/>
            <a:ext cx="4556125" cy="34163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415444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Shape 350"/>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a:p>
        </p:txBody>
      </p:sp>
      <p:sp>
        <p:nvSpPr>
          <p:cNvPr id="351" name="Shape 351"/>
          <p:cNvSpPr>
            <a:spLocks noGrp="1" noRot="1" noChangeAspect="1"/>
          </p:cNvSpPr>
          <p:nvPr>
            <p:ph type="sldImg" idx="2"/>
          </p:nvPr>
        </p:nvSpPr>
        <p:spPr>
          <a:xfrm>
            <a:off x="1150938" y="692150"/>
            <a:ext cx="4556125" cy="34163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592097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Shape 359"/>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a:p>
        </p:txBody>
      </p:sp>
      <p:sp>
        <p:nvSpPr>
          <p:cNvPr id="360" name="Shape 360"/>
          <p:cNvSpPr>
            <a:spLocks noGrp="1" noRot="1" noChangeAspect="1"/>
          </p:cNvSpPr>
          <p:nvPr>
            <p:ph type="sldImg" idx="2"/>
          </p:nvPr>
        </p:nvSpPr>
        <p:spPr>
          <a:xfrm>
            <a:off x="1150938" y="692150"/>
            <a:ext cx="4556125" cy="34163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1259618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a:p>
        </p:txBody>
      </p:sp>
      <p:sp>
        <p:nvSpPr>
          <p:cNvPr id="369" name="Shape 369"/>
          <p:cNvSpPr>
            <a:spLocks noGrp="1" noRot="1" noChangeAspect="1"/>
          </p:cNvSpPr>
          <p:nvPr>
            <p:ph type="sldImg" idx="2"/>
          </p:nvPr>
        </p:nvSpPr>
        <p:spPr>
          <a:xfrm>
            <a:off x="1150938" y="692150"/>
            <a:ext cx="4556125" cy="34163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0963279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Shape 378"/>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a:p>
        </p:txBody>
      </p:sp>
      <p:sp>
        <p:nvSpPr>
          <p:cNvPr id="379" name="Shape 379"/>
          <p:cNvSpPr>
            <a:spLocks noGrp="1" noRot="1" noChangeAspect="1"/>
          </p:cNvSpPr>
          <p:nvPr>
            <p:ph type="sldImg" idx="2"/>
          </p:nvPr>
        </p:nvSpPr>
        <p:spPr>
          <a:xfrm>
            <a:off x="1150938" y="692150"/>
            <a:ext cx="4556125" cy="34163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8846017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Shape 390"/>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a:p>
        </p:txBody>
      </p:sp>
      <p:sp>
        <p:nvSpPr>
          <p:cNvPr id="391" name="Shape 391"/>
          <p:cNvSpPr>
            <a:spLocks noGrp="1" noRot="1" noChangeAspect="1"/>
          </p:cNvSpPr>
          <p:nvPr>
            <p:ph type="sldImg" idx="2"/>
          </p:nvPr>
        </p:nvSpPr>
        <p:spPr>
          <a:xfrm>
            <a:off x="1150938" y="692150"/>
            <a:ext cx="4556125" cy="34163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035980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a:p>
        </p:txBody>
      </p:sp>
      <p:sp>
        <p:nvSpPr>
          <p:cNvPr id="75" name="Shape 75"/>
          <p:cNvSpPr>
            <a:spLocks noGrp="1" noRot="1" noChangeAspect="1"/>
          </p:cNvSpPr>
          <p:nvPr>
            <p:ph type="sldImg" idx="2"/>
          </p:nvPr>
        </p:nvSpPr>
        <p:spPr>
          <a:xfrm>
            <a:off x="1150938" y="692150"/>
            <a:ext cx="4556125" cy="34163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1769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a:p>
        </p:txBody>
      </p:sp>
      <p:sp>
        <p:nvSpPr>
          <p:cNvPr id="82" name="Shape 82"/>
          <p:cNvSpPr>
            <a:spLocks noGrp="1" noRot="1" noChangeAspect="1"/>
          </p:cNvSpPr>
          <p:nvPr>
            <p:ph type="sldImg" idx="2"/>
          </p:nvPr>
        </p:nvSpPr>
        <p:spPr>
          <a:xfrm>
            <a:off x="1150938" y="692150"/>
            <a:ext cx="4556125" cy="34163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118112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a:p>
        </p:txBody>
      </p:sp>
      <p:sp>
        <p:nvSpPr>
          <p:cNvPr id="97" name="Shape 97"/>
          <p:cNvSpPr>
            <a:spLocks noGrp="1" noRot="1" noChangeAspect="1"/>
          </p:cNvSpPr>
          <p:nvPr>
            <p:ph type="sldImg" idx="2"/>
          </p:nvPr>
        </p:nvSpPr>
        <p:spPr>
          <a:xfrm>
            <a:off x="1150938" y="692150"/>
            <a:ext cx="4556125" cy="34163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119842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a:p>
        </p:txBody>
      </p:sp>
      <p:sp>
        <p:nvSpPr>
          <p:cNvPr id="104" name="Shape 104"/>
          <p:cNvSpPr>
            <a:spLocks noGrp="1" noRot="1" noChangeAspect="1"/>
          </p:cNvSpPr>
          <p:nvPr>
            <p:ph type="sldImg" idx="2"/>
          </p:nvPr>
        </p:nvSpPr>
        <p:spPr>
          <a:xfrm>
            <a:off x="1150938" y="692150"/>
            <a:ext cx="4556125" cy="34163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004513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1150938" y="692150"/>
            <a:ext cx="4556125" cy="34163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7" name="Shape 117"/>
          <p:cNvSpPr txBox="1">
            <a:spLocks noGrp="1"/>
          </p:cNvSpPr>
          <p:nvPr>
            <p:ph type="body" idx="1"/>
          </p:nvPr>
        </p:nvSpPr>
        <p:spPr>
          <a:xfrm>
            <a:off x="914400" y="4343400"/>
            <a:ext cx="5029199" cy="4114800"/>
          </a:xfrm>
          <a:prstGeom prst="rect">
            <a:avLst/>
          </a:prstGeom>
          <a:noFill/>
          <a:ln>
            <a:noFill/>
          </a:ln>
        </p:spPr>
        <p:txBody>
          <a:bodyPr lIns="90475" tIns="44450" rIns="90475" bIns="44450" anchor="t" anchorCtr="0">
            <a:noAutofit/>
          </a:bodyPr>
          <a:lstStyle/>
          <a:p>
            <a:pPr>
              <a:spcBef>
                <a:spcPts val="0"/>
              </a:spcBef>
              <a:buNone/>
            </a:pPr>
            <a:endParaRPr/>
          </a:p>
        </p:txBody>
      </p:sp>
    </p:spTree>
    <p:extLst>
      <p:ext uri="{BB962C8B-B14F-4D97-AF65-F5344CB8AC3E}">
        <p14:creationId xmlns:p14="http://schemas.microsoft.com/office/powerpoint/2010/main" val="838291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a:p>
        </p:txBody>
      </p:sp>
      <p:sp>
        <p:nvSpPr>
          <p:cNvPr id="130" name="Shape 130"/>
          <p:cNvSpPr>
            <a:spLocks noGrp="1" noRot="1" noChangeAspect="1"/>
          </p:cNvSpPr>
          <p:nvPr>
            <p:ph type="sldImg" idx="2"/>
          </p:nvPr>
        </p:nvSpPr>
        <p:spPr>
          <a:xfrm>
            <a:off x="1150938" y="692150"/>
            <a:ext cx="4556125" cy="34163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875883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311708" y="992766"/>
            <a:ext cx="8520599" cy="2736899"/>
          </a:xfrm>
          <a:prstGeom prst="rect">
            <a:avLst/>
          </a:prstGeom>
        </p:spPr>
        <p:txBody>
          <a:bodyPr lIns="91425" tIns="91425" rIns="91425" bIns="91425" anchor="b" anchorCtr="0"/>
          <a:lstStyle>
            <a:lvl1pPr algn="ctr">
              <a:spcBef>
                <a:spcPts val="0"/>
              </a:spcBef>
              <a:buSzPct val="100000"/>
              <a:defRPr sz="5200"/>
            </a:lvl1pPr>
            <a:lvl2pPr algn="ctr">
              <a:spcBef>
                <a:spcPts val="0"/>
              </a:spcBef>
              <a:buSzPct val="100000"/>
              <a:defRPr sz="5200"/>
            </a:lvl2pPr>
            <a:lvl3pPr algn="ctr">
              <a:spcBef>
                <a:spcPts val="0"/>
              </a:spcBef>
              <a:buSzPct val="100000"/>
              <a:defRPr sz="5200"/>
            </a:lvl3pPr>
            <a:lvl4pPr algn="ctr">
              <a:spcBef>
                <a:spcPts val="0"/>
              </a:spcBef>
              <a:buSzPct val="100000"/>
              <a:defRPr sz="5200"/>
            </a:lvl4pPr>
            <a:lvl5pPr algn="ctr">
              <a:spcBef>
                <a:spcPts val="0"/>
              </a:spcBef>
              <a:buSzPct val="100000"/>
              <a:defRPr sz="5200"/>
            </a:lvl5pPr>
            <a:lvl6pPr algn="ctr">
              <a:spcBef>
                <a:spcPts val="0"/>
              </a:spcBef>
              <a:buSzPct val="100000"/>
              <a:defRPr sz="5200"/>
            </a:lvl6pPr>
            <a:lvl7pPr algn="ctr">
              <a:spcBef>
                <a:spcPts val="0"/>
              </a:spcBef>
              <a:buSzPct val="100000"/>
              <a:defRPr sz="5200"/>
            </a:lvl7pPr>
            <a:lvl8pPr algn="ctr">
              <a:spcBef>
                <a:spcPts val="0"/>
              </a:spcBef>
              <a:buSzPct val="100000"/>
              <a:defRPr sz="5200"/>
            </a:lvl8pPr>
            <a:lvl9pPr algn="ctr">
              <a:spcBef>
                <a:spcPts val="0"/>
              </a:spcBef>
              <a:buSzPct val="100000"/>
              <a:defRPr sz="5200"/>
            </a:lvl9pPr>
          </a:lstStyle>
          <a:p>
            <a:endParaRPr/>
          </a:p>
        </p:txBody>
      </p:sp>
      <p:sp>
        <p:nvSpPr>
          <p:cNvPr id="10" name="Shape 10"/>
          <p:cNvSpPr txBox="1">
            <a:spLocks noGrp="1"/>
          </p:cNvSpPr>
          <p:nvPr>
            <p:ph type="subTitle" idx="1"/>
          </p:nvPr>
        </p:nvSpPr>
        <p:spPr>
          <a:xfrm>
            <a:off x="311700" y="3778833"/>
            <a:ext cx="8520599" cy="1056899"/>
          </a:xfrm>
          <a:prstGeom prst="rect">
            <a:avLst/>
          </a:prstGeom>
        </p:spPr>
        <p:txBody>
          <a:bodyPr lIns="91425" tIns="91425" rIns="91425" bIns="91425" anchor="t" anchorCtr="0"/>
          <a:lstStyle>
            <a:lvl1pPr algn="ctr">
              <a:lnSpc>
                <a:spcPct val="100000"/>
              </a:lnSpc>
              <a:spcBef>
                <a:spcPts val="0"/>
              </a:spcBef>
              <a:spcAft>
                <a:spcPts val="0"/>
              </a:spcAft>
              <a:buSzPct val="100000"/>
              <a:buNone/>
              <a:defRPr sz="2800"/>
            </a:lvl1pPr>
            <a:lvl2pPr algn="ctr">
              <a:lnSpc>
                <a:spcPct val="100000"/>
              </a:lnSpc>
              <a:spcBef>
                <a:spcPts val="0"/>
              </a:spcBef>
              <a:spcAft>
                <a:spcPts val="0"/>
              </a:spcAft>
              <a:buSzPct val="100000"/>
              <a:buNone/>
              <a:defRPr sz="2800"/>
            </a:lvl2pPr>
            <a:lvl3pPr algn="ctr">
              <a:lnSpc>
                <a:spcPct val="100000"/>
              </a:lnSpc>
              <a:spcBef>
                <a:spcPts val="0"/>
              </a:spcBef>
              <a:spcAft>
                <a:spcPts val="0"/>
              </a:spcAft>
              <a:buSzPct val="100000"/>
              <a:buNone/>
              <a:defRPr sz="2800"/>
            </a:lvl3pPr>
            <a:lvl4pPr algn="ctr">
              <a:lnSpc>
                <a:spcPct val="100000"/>
              </a:lnSpc>
              <a:spcBef>
                <a:spcPts val="0"/>
              </a:spcBef>
              <a:spcAft>
                <a:spcPts val="0"/>
              </a:spcAft>
              <a:buSzPct val="100000"/>
              <a:buNone/>
              <a:defRPr sz="2800"/>
            </a:lvl4pPr>
            <a:lvl5pPr algn="ctr">
              <a:lnSpc>
                <a:spcPct val="100000"/>
              </a:lnSpc>
              <a:spcBef>
                <a:spcPts val="0"/>
              </a:spcBef>
              <a:spcAft>
                <a:spcPts val="0"/>
              </a:spcAft>
              <a:buSzPct val="100000"/>
              <a:buNone/>
              <a:defRPr sz="2800"/>
            </a:lvl5pPr>
            <a:lvl6pPr algn="ctr">
              <a:lnSpc>
                <a:spcPct val="100000"/>
              </a:lnSpc>
              <a:spcBef>
                <a:spcPts val="0"/>
              </a:spcBef>
              <a:spcAft>
                <a:spcPts val="0"/>
              </a:spcAft>
              <a:buSzPct val="100000"/>
              <a:buNone/>
              <a:defRPr sz="2800"/>
            </a:lvl6pPr>
            <a:lvl7pPr algn="ctr">
              <a:lnSpc>
                <a:spcPct val="100000"/>
              </a:lnSpc>
              <a:spcBef>
                <a:spcPts val="0"/>
              </a:spcBef>
              <a:spcAft>
                <a:spcPts val="0"/>
              </a:spcAft>
              <a:buSzPct val="100000"/>
              <a:buNone/>
              <a:defRPr sz="2800"/>
            </a:lvl7pPr>
            <a:lvl8pPr algn="ctr">
              <a:lnSpc>
                <a:spcPct val="100000"/>
              </a:lnSpc>
              <a:spcBef>
                <a:spcPts val="0"/>
              </a:spcBef>
              <a:spcAft>
                <a:spcPts val="0"/>
              </a:spcAft>
              <a:buSzPct val="100000"/>
              <a:buNone/>
              <a:defRPr sz="2800"/>
            </a:lvl8pPr>
            <a:lvl9pPr algn="ctr">
              <a:lnSpc>
                <a:spcPct val="100000"/>
              </a:lnSpc>
              <a:spcBef>
                <a:spcPts val="0"/>
              </a:spcBef>
              <a:spcAft>
                <a:spcPts val="0"/>
              </a:spcAft>
              <a:buSzPct val="100000"/>
              <a:buNone/>
              <a:defRPr sz="2800"/>
            </a:lvl9pPr>
          </a:lstStyle>
          <a:p>
            <a:endParaRPr/>
          </a:p>
        </p:txBody>
      </p:sp>
      <p:sp>
        <p:nvSpPr>
          <p:cNvPr id="11" name="Shape 11"/>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311700" y="1474833"/>
            <a:ext cx="8520599" cy="2618099"/>
          </a:xfrm>
          <a:prstGeom prst="rect">
            <a:avLst/>
          </a:prstGeom>
        </p:spPr>
        <p:txBody>
          <a:bodyPr lIns="91425" tIns="91425" rIns="91425" bIns="91425" anchor="b" anchorCtr="0"/>
          <a:lstStyle>
            <a:lvl1pPr algn="ctr">
              <a:spcBef>
                <a:spcPts val="0"/>
              </a:spcBef>
              <a:buSzPct val="100000"/>
              <a:defRPr sz="12000"/>
            </a:lvl1pPr>
            <a:lvl2pPr algn="ctr">
              <a:spcBef>
                <a:spcPts val="0"/>
              </a:spcBef>
              <a:buSzPct val="100000"/>
              <a:defRPr sz="12000"/>
            </a:lvl2pPr>
            <a:lvl3pPr algn="ctr">
              <a:spcBef>
                <a:spcPts val="0"/>
              </a:spcBef>
              <a:buSzPct val="100000"/>
              <a:defRPr sz="12000"/>
            </a:lvl3pPr>
            <a:lvl4pPr algn="ctr">
              <a:spcBef>
                <a:spcPts val="0"/>
              </a:spcBef>
              <a:buSzPct val="100000"/>
              <a:defRPr sz="12000"/>
            </a:lvl4pPr>
            <a:lvl5pPr algn="ctr">
              <a:spcBef>
                <a:spcPts val="0"/>
              </a:spcBef>
              <a:buSzPct val="100000"/>
              <a:defRPr sz="12000"/>
            </a:lvl5pPr>
            <a:lvl6pPr algn="ctr">
              <a:spcBef>
                <a:spcPts val="0"/>
              </a:spcBef>
              <a:buSzPct val="100000"/>
              <a:defRPr sz="12000"/>
            </a:lvl6pPr>
            <a:lvl7pPr algn="ctr">
              <a:spcBef>
                <a:spcPts val="0"/>
              </a:spcBef>
              <a:buSzPct val="100000"/>
              <a:defRPr sz="12000"/>
            </a:lvl7pPr>
            <a:lvl8pPr algn="ctr">
              <a:spcBef>
                <a:spcPts val="0"/>
              </a:spcBef>
              <a:buSzPct val="100000"/>
              <a:defRPr sz="12000"/>
            </a:lvl8pPr>
            <a:lvl9pPr algn="ctr">
              <a:spcBef>
                <a:spcPts val="0"/>
              </a:spcBef>
              <a:buSzPct val="100000"/>
              <a:defRPr sz="12000"/>
            </a:lvl9pPr>
          </a:lstStyle>
          <a:p>
            <a:endParaRPr/>
          </a:p>
        </p:txBody>
      </p:sp>
      <p:sp>
        <p:nvSpPr>
          <p:cNvPr id="45" name="Shape 45"/>
          <p:cNvSpPr txBox="1">
            <a:spLocks noGrp="1"/>
          </p:cNvSpPr>
          <p:nvPr>
            <p:ph type="body" idx="1"/>
          </p:nvPr>
        </p:nvSpPr>
        <p:spPr>
          <a:xfrm>
            <a:off x="311700" y="4202966"/>
            <a:ext cx="8520599" cy="1734300"/>
          </a:xfrm>
          <a:prstGeom prst="rect">
            <a:avLst/>
          </a:prstGeom>
        </p:spPr>
        <p:txBody>
          <a:bodyPr lIns="91425" tIns="91425" rIns="91425" bIns="91425" anchor="t" anchorCtr="0"/>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a:endParaRPr/>
          </a:p>
        </p:txBody>
      </p:sp>
      <p:sp>
        <p:nvSpPr>
          <p:cNvPr id="46" name="Shape 46"/>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7"/>
        <p:cNvGrpSpPr/>
        <p:nvPr/>
      </p:nvGrpSpPr>
      <p:grpSpPr>
        <a:xfrm>
          <a:off x="0" y="0"/>
          <a:ext cx="0" cy="0"/>
          <a:chOff x="0" y="0"/>
          <a:chExt cx="0" cy="0"/>
        </a:xfrm>
      </p:grpSpPr>
      <p:sp>
        <p:nvSpPr>
          <p:cNvPr id="48" name="Shape 48"/>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US"/>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1143000" y="0"/>
            <a:ext cx="77724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51" name="Shape 51"/>
          <p:cNvSpPr txBox="1">
            <a:spLocks noGrp="1"/>
          </p:cNvSpPr>
          <p:nvPr>
            <p:ph type="body" idx="1"/>
          </p:nvPr>
        </p:nvSpPr>
        <p:spPr>
          <a:xfrm>
            <a:off x="914400" y="1219200"/>
            <a:ext cx="8229600" cy="5638800"/>
          </a:xfrm>
          <a:prstGeom prst="rect">
            <a:avLst/>
          </a:prstGeom>
          <a:noFill/>
          <a:ln>
            <a:noFill/>
          </a:ln>
        </p:spPr>
        <p:txBody>
          <a:bodyPr lIns="91425" tIns="91425" rIns="91425" bIns="91425" anchor="t" anchorCtr="0"/>
          <a:lstStyle>
            <a:lvl1pPr marL="342900" indent="-88900" algn="l" rtl="0">
              <a:spcBef>
                <a:spcPts val="800"/>
              </a:spcBef>
              <a:spcAft>
                <a:spcPts val="0"/>
              </a:spcAft>
              <a:buClr>
                <a:schemeClr val="accent1"/>
              </a:buClr>
              <a:buFont typeface="Arial"/>
              <a:buChar char="■"/>
              <a:defRPr/>
            </a:lvl1pPr>
            <a:lvl2pPr marL="742950" indent="-31750" algn="l" rtl="0">
              <a:spcBef>
                <a:spcPts val="800"/>
              </a:spcBef>
              <a:spcAft>
                <a:spcPts val="0"/>
              </a:spcAft>
              <a:buClr>
                <a:schemeClr val="dk1"/>
              </a:buClr>
              <a:buFont typeface="Arial"/>
              <a:buChar char="–"/>
              <a:defRPr/>
            </a:lvl2pPr>
            <a:lvl3pPr marL="1143000" indent="25400" algn="l" rtl="0">
              <a:spcBef>
                <a:spcPts val="800"/>
              </a:spcBef>
              <a:spcAft>
                <a:spcPts val="0"/>
              </a:spcAft>
              <a:buClr>
                <a:schemeClr val="dk1"/>
              </a:buClr>
              <a:buFont typeface="Arial"/>
              <a:buChar char="•"/>
              <a:defRPr/>
            </a:lvl3pPr>
            <a:lvl4pPr marL="1600200" indent="25400" algn="l" rtl="0">
              <a:spcBef>
                <a:spcPts val="800"/>
              </a:spcBef>
              <a:spcAft>
                <a:spcPts val="0"/>
              </a:spcAft>
              <a:buClr>
                <a:schemeClr val="dk1"/>
              </a:buClr>
              <a:buFont typeface="Arial"/>
              <a:buChar char="•"/>
              <a:defRPr/>
            </a:lvl4pPr>
            <a:lvl5pPr marL="2057400" indent="25400" algn="l" rtl="0">
              <a:spcBef>
                <a:spcPts val="800"/>
              </a:spcBef>
              <a:spcAft>
                <a:spcPts val="0"/>
              </a:spcAft>
              <a:buClr>
                <a:schemeClr val="dk1"/>
              </a:buClr>
              <a:buFont typeface="Arial"/>
              <a:buChar char="•"/>
              <a:defRPr/>
            </a:lvl5pPr>
            <a:lvl6pPr marL="2514600" indent="25400" algn="l" rtl="0">
              <a:spcBef>
                <a:spcPts val="800"/>
              </a:spcBef>
              <a:spcAft>
                <a:spcPts val="0"/>
              </a:spcAft>
              <a:buClr>
                <a:schemeClr val="dk1"/>
              </a:buClr>
              <a:buFont typeface="Arial"/>
              <a:buChar char="•"/>
              <a:defRPr/>
            </a:lvl6pPr>
            <a:lvl7pPr marL="2971800" indent="25400" algn="l" rtl="0">
              <a:spcBef>
                <a:spcPts val="800"/>
              </a:spcBef>
              <a:spcAft>
                <a:spcPts val="0"/>
              </a:spcAft>
              <a:buClr>
                <a:schemeClr val="dk1"/>
              </a:buClr>
              <a:buFont typeface="Arial"/>
              <a:buChar char="•"/>
              <a:defRPr/>
            </a:lvl7pPr>
            <a:lvl8pPr marL="3429000" indent="25400" algn="l" rtl="0">
              <a:spcBef>
                <a:spcPts val="800"/>
              </a:spcBef>
              <a:spcAft>
                <a:spcPts val="0"/>
              </a:spcAft>
              <a:buClr>
                <a:schemeClr val="dk1"/>
              </a:buClr>
              <a:buFont typeface="Arial"/>
              <a:buChar char="•"/>
              <a:defRPr/>
            </a:lvl8pPr>
            <a:lvl9pPr marL="3886200" indent="25400" algn="l" rtl="0">
              <a:spcBef>
                <a:spcPts val="800"/>
              </a:spcBef>
              <a:spcAft>
                <a:spcPts val="0"/>
              </a:spcAft>
              <a:buClr>
                <a:schemeClr val="dk1"/>
              </a:buClr>
              <a:buFont typeface="Arial"/>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Title">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311700" y="2867800"/>
            <a:ext cx="8520599" cy="1122299"/>
          </a:xfrm>
          <a:prstGeom prst="rect">
            <a:avLst/>
          </a:prstGeom>
        </p:spPr>
        <p:txBody>
          <a:bodyPr lIns="91425" tIns="91425" rIns="91425" bIns="91425" anchor="ctr" anchorCtr="0"/>
          <a:lstStyle>
            <a:lvl1pPr algn="ctr">
              <a:spcBef>
                <a:spcPts val="0"/>
              </a:spcBef>
              <a:buSzPct val="100000"/>
              <a:defRPr sz="3600"/>
            </a:lvl1pPr>
            <a:lvl2pPr algn="ctr">
              <a:spcBef>
                <a:spcPts val="0"/>
              </a:spcBef>
              <a:buSzPct val="100000"/>
              <a:defRPr sz="3600"/>
            </a:lvl2pPr>
            <a:lvl3pPr algn="ctr">
              <a:spcBef>
                <a:spcPts val="0"/>
              </a:spcBef>
              <a:buSzPct val="100000"/>
              <a:defRPr sz="3600"/>
            </a:lvl3pPr>
            <a:lvl4pPr algn="ctr">
              <a:spcBef>
                <a:spcPts val="0"/>
              </a:spcBef>
              <a:buSzPct val="100000"/>
              <a:defRPr sz="3600"/>
            </a:lvl4pPr>
            <a:lvl5pPr algn="ctr">
              <a:spcBef>
                <a:spcPts val="0"/>
              </a:spcBef>
              <a:buSzPct val="100000"/>
              <a:defRPr sz="3600"/>
            </a:lvl5pPr>
            <a:lvl6pPr algn="ctr">
              <a:spcBef>
                <a:spcPts val="0"/>
              </a:spcBef>
              <a:buSzPct val="100000"/>
              <a:defRPr sz="3600"/>
            </a:lvl6pPr>
            <a:lvl7pPr algn="ctr">
              <a:spcBef>
                <a:spcPts val="0"/>
              </a:spcBef>
              <a:buSzPct val="100000"/>
              <a:defRPr sz="3600"/>
            </a:lvl7pPr>
            <a:lvl8pPr algn="ctr">
              <a:spcBef>
                <a:spcPts val="0"/>
              </a:spcBef>
              <a:buSzPct val="100000"/>
              <a:defRPr sz="3600"/>
            </a:lvl8pPr>
            <a:lvl9pPr algn="ctr">
              <a:spcBef>
                <a:spcPts val="0"/>
              </a:spcBef>
              <a:buSzPct val="100000"/>
              <a:defRPr sz="3600"/>
            </a:lvl9pPr>
          </a:lstStyle>
          <a:p>
            <a:endParaRPr/>
          </a:p>
        </p:txBody>
      </p:sp>
      <p:sp>
        <p:nvSpPr>
          <p:cNvPr id="14" name="Shape 14"/>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311700" y="593366"/>
            <a:ext cx="8520599" cy="7635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7" name="Shape 17"/>
          <p:cNvSpPr txBox="1">
            <a:spLocks noGrp="1"/>
          </p:cNvSpPr>
          <p:nvPr>
            <p:ph type="body" idx="1"/>
          </p:nvPr>
        </p:nvSpPr>
        <p:spPr>
          <a:xfrm>
            <a:off x="311700" y="1536633"/>
            <a:ext cx="8520599" cy="45551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311700" y="593366"/>
            <a:ext cx="8520599" cy="7635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1" name="Shape 21"/>
          <p:cNvSpPr txBox="1">
            <a:spLocks noGrp="1"/>
          </p:cNvSpPr>
          <p:nvPr>
            <p:ph type="body" idx="1"/>
          </p:nvPr>
        </p:nvSpPr>
        <p:spPr>
          <a:xfrm>
            <a:off x="311700" y="1536633"/>
            <a:ext cx="3999899" cy="4555199"/>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2" name="Shape 22"/>
          <p:cNvSpPr txBox="1">
            <a:spLocks noGrp="1"/>
          </p:cNvSpPr>
          <p:nvPr>
            <p:ph type="body" idx="2"/>
          </p:nvPr>
        </p:nvSpPr>
        <p:spPr>
          <a:xfrm>
            <a:off x="4832400" y="1536633"/>
            <a:ext cx="3999899" cy="4555199"/>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3" name="Shape 23"/>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593366"/>
            <a:ext cx="8520599" cy="7635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6" name="Shape 26"/>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311700" y="740800"/>
            <a:ext cx="2807999" cy="1007700"/>
          </a:xfrm>
          <a:prstGeom prst="rect">
            <a:avLst/>
          </a:prstGeom>
        </p:spPr>
        <p:txBody>
          <a:bodyPr lIns="91425" tIns="91425" rIns="91425" bIns="91425" anchor="b" anchorCtr="0"/>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a:endParaRPr/>
          </a:p>
        </p:txBody>
      </p:sp>
      <p:sp>
        <p:nvSpPr>
          <p:cNvPr id="29" name="Shape 29"/>
          <p:cNvSpPr txBox="1">
            <a:spLocks noGrp="1"/>
          </p:cNvSpPr>
          <p:nvPr>
            <p:ph type="body" idx="1"/>
          </p:nvPr>
        </p:nvSpPr>
        <p:spPr>
          <a:xfrm>
            <a:off x="311700" y="1852800"/>
            <a:ext cx="2807999" cy="4239300"/>
          </a:xfrm>
          <a:prstGeom prst="rect">
            <a:avLst/>
          </a:prstGeom>
        </p:spPr>
        <p:txBody>
          <a:bodyPr lIns="91425" tIns="91425" rIns="91425" bIns="91425" anchor="t" anchorCtr="0"/>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30" name="Shape 30"/>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90250" y="600200"/>
            <a:ext cx="6367800" cy="5454299"/>
          </a:xfrm>
          <a:prstGeom prst="rect">
            <a:avLst/>
          </a:prstGeom>
        </p:spPr>
        <p:txBody>
          <a:bodyPr lIns="91425" tIns="91425" rIns="91425" bIns="91425" anchor="ctr" anchorCtr="0"/>
          <a:lstStyle>
            <a:lvl1pPr>
              <a:spcBef>
                <a:spcPts val="0"/>
              </a:spcBef>
              <a:buSzPct val="100000"/>
              <a:defRPr sz="4800"/>
            </a:lvl1pPr>
            <a:lvl2pPr>
              <a:spcBef>
                <a:spcPts val="0"/>
              </a:spcBef>
              <a:buSzPct val="100000"/>
              <a:defRPr sz="4800"/>
            </a:lvl2pPr>
            <a:lvl3pPr>
              <a:spcBef>
                <a:spcPts val="0"/>
              </a:spcBef>
              <a:buSzPct val="100000"/>
              <a:defRPr sz="4800"/>
            </a:lvl3pPr>
            <a:lvl4pPr>
              <a:spcBef>
                <a:spcPts val="0"/>
              </a:spcBef>
              <a:buSzPct val="100000"/>
              <a:defRPr sz="4800"/>
            </a:lvl4pPr>
            <a:lvl5pPr>
              <a:spcBef>
                <a:spcPts val="0"/>
              </a:spcBef>
              <a:buSzPct val="100000"/>
              <a:defRPr sz="4800"/>
            </a:lvl5pPr>
            <a:lvl6pPr>
              <a:spcBef>
                <a:spcPts val="0"/>
              </a:spcBef>
              <a:buSzPct val="100000"/>
              <a:defRPr sz="4800"/>
            </a:lvl6pPr>
            <a:lvl7pPr>
              <a:spcBef>
                <a:spcPts val="0"/>
              </a:spcBef>
              <a:buSzPct val="100000"/>
              <a:defRPr sz="4800"/>
            </a:lvl7pPr>
            <a:lvl8pPr>
              <a:spcBef>
                <a:spcPts val="0"/>
              </a:spcBef>
              <a:buSzPct val="100000"/>
              <a:defRPr sz="4800"/>
            </a:lvl8pPr>
            <a:lvl9pPr>
              <a:spcBef>
                <a:spcPts val="0"/>
              </a:spcBef>
              <a:buSzPct val="100000"/>
              <a:defRPr sz="4800"/>
            </a:lvl9pPr>
          </a:lstStyle>
          <a:p>
            <a:endParaRPr/>
          </a:p>
        </p:txBody>
      </p:sp>
      <p:sp>
        <p:nvSpPr>
          <p:cNvPr id="33" name="Shape 33"/>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4"/>
        <p:cNvGrpSpPr/>
        <p:nvPr/>
      </p:nvGrpSpPr>
      <p:grpSpPr>
        <a:xfrm>
          <a:off x="0" y="0"/>
          <a:ext cx="0" cy="0"/>
          <a:chOff x="0" y="0"/>
          <a:chExt cx="0" cy="0"/>
        </a:xfrm>
      </p:grpSpPr>
      <p:sp>
        <p:nvSpPr>
          <p:cNvPr id="35" name="Shape 35"/>
          <p:cNvSpPr/>
          <p:nvPr/>
        </p:nvSpPr>
        <p:spPr>
          <a:xfrm>
            <a:off x="4572000" y="-166"/>
            <a:ext cx="4572000" cy="6858000"/>
          </a:xfrm>
          <a:prstGeom prst="rect">
            <a:avLst/>
          </a:prstGeom>
          <a:solidFill>
            <a:schemeClr val="lt2"/>
          </a:solidFill>
          <a:ln>
            <a:noFill/>
          </a:ln>
        </p:spPr>
        <p:txBody>
          <a:bodyPr lIns="91425" tIns="91425" rIns="91425" bIns="91425" anchor="ctr" anchorCtr="0">
            <a:noAutofit/>
          </a:bodyPr>
          <a:lstStyle/>
          <a:p>
            <a:pPr>
              <a:spcBef>
                <a:spcPts val="0"/>
              </a:spcBef>
              <a:buNone/>
            </a:pPr>
            <a:endParaRPr/>
          </a:p>
        </p:txBody>
      </p:sp>
      <p:sp>
        <p:nvSpPr>
          <p:cNvPr id="36" name="Shape 36"/>
          <p:cNvSpPr txBox="1">
            <a:spLocks noGrp="1"/>
          </p:cNvSpPr>
          <p:nvPr>
            <p:ph type="title"/>
          </p:nvPr>
        </p:nvSpPr>
        <p:spPr>
          <a:xfrm>
            <a:off x="265500" y="1644233"/>
            <a:ext cx="4045199" cy="1976400"/>
          </a:xfrm>
          <a:prstGeom prst="rect">
            <a:avLst/>
          </a:prstGeom>
        </p:spPr>
        <p:txBody>
          <a:bodyPr lIns="91425" tIns="91425" rIns="91425" bIns="91425" anchor="b" anchorCtr="0"/>
          <a:lstStyle>
            <a:lvl1pPr algn="ctr">
              <a:spcBef>
                <a:spcPts val="0"/>
              </a:spcBef>
              <a:buSzPct val="100000"/>
              <a:defRPr sz="4200"/>
            </a:lvl1pPr>
            <a:lvl2pPr algn="ctr">
              <a:spcBef>
                <a:spcPts val="0"/>
              </a:spcBef>
              <a:buSzPct val="100000"/>
              <a:defRPr sz="4200"/>
            </a:lvl2pPr>
            <a:lvl3pPr algn="ctr">
              <a:spcBef>
                <a:spcPts val="0"/>
              </a:spcBef>
              <a:buSzPct val="100000"/>
              <a:defRPr sz="4200"/>
            </a:lvl3pPr>
            <a:lvl4pPr algn="ctr">
              <a:spcBef>
                <a:spcPts val="0"/>
              </a:spcBef>
              <a:buSzPct val="100000"/>
              <a:defRPr sz="4200"/>
            </a:lvl4pPr>
            <a:lvl5pPr algn="ctr">
              <a:spcBef>
                <a:spcPts val="0"/>
              </a:spcBef>
              <a:buSzPct val="100000"/>
              <a:defRPr sz="4200"/>
            </a:lvl5pPr>
            <a:lvl6pPr algn="ctr">
              <a:spcBef>
                <a:spcPts val="0"/>
              </a:spcBef>
              <a:buSzPct val="100000"/>
              <a:defRPr sz="4200"/>
            </a:lvl6pPr>
            <a:lvl7pPr algn="ctr">
              <a:spcBef>
                <a:spcPts val="0"/>
              </a:spcBef>
              <a:buSzPct val="100000"/>
              <a:defRPr sz="4200"/>
            </a:lvl7pPr>
            <a:lvl8pPr algn="ctr">
              <a:spcBef>
                <a:spcPts val="0"/>
              </a:spcBef>
              <a:buSzPct val="100000"/>
              <a:defRPr sz="4200"/>
            </a:lvl8pPr>
            <a:lvl9pPr algn="ctr">
              <a:spcBef>
                <a:spcPts val="0"/>
              </a:spcBef>
              <a:buSzPct val="100000"/>
              <a:defRPr sz="4200"/>
            </a:lvl9pPr>
          </a:lstStyle>
          <a:p>
            <a:endParaRPr/>
          </a:p>
        </p:txBody>
      </p:sp>
      <p:sp>
        <p:nvSpPr>
          <p:cNvPr id="37" name="Shape 37"/>
          <p:cNvSpPr txBox="1">
            <a:spLocks noGrp="1"/>
          </p:cNvSpPr>
          <p:nvPr>
            <p:ph type="subTitle" idx="1"/>
          </p:nvPr>
        </p:nvSpPr>
        <p:spPr>
          <a:xfrm>
            <a:off x="265500" y="3737433"/>
            <a:ext cx="4045199" cy="1646700"/>
          </a:xfrm>
          <a:prstGeom prst="rect">
            <a:avLst/>
          </a:prstGeom>
        </p:spPr>
        <p:txBody>
          <a:bodyPr lIns="91425" tIns="91425" rIns="91425" bIns="91425" anchor="t" anchorCtr="0"/>
          <a:lstStyle>
            <a:lvl1pPr algn="ctr">
              <a:lnSpc>
                <a:spcPct val="100000"/>
              </a:lnSpc>
              <a:spcBef>
                <a:spcPts val="0"/>
              </a:spcBef>
              <a:spcAft>
                <a:spcPts val="0"/>
              </a:spcAft>
              <a:buSzPct val="100000"/>
              <a:buNone/>
              <a:defRPr sz="2100"/>
            </a:lvl1pPr>
            <a:lvl2pPr algn="ctr">
              <a:lnSpc>
                <a:spcPct val="100000"/>
              </a:lnSpc>
              <a:spcBef>
                <a:spcPts val="0"/>
              </a:spcBef>
              <a:spcAft>
                <a:spcPts val="0"/>
              </a:spcAft>
              <a:buSzPct val="100000"/>
              <a:buNone/>
              <a:defRPr sz="2100"/>
            </a:lvl2pPr>
            <a:lvl3pPr algn="ctr">
              <a:lnSpc>
                <a:spcPct val="100000"/>
              </a:lnSpc>
              <a:spcBef>
                <a:spcPts val="0"/>
              </a:spcBef>
              <a:spcAft>
                <a:spcPts val="0"/>
              </a:spcAft>
              <a:buSzPct val="100000"/>
              <a:buNone/>
              <a:defRPr sz="2100"/>
            </a:lvl3pPr>
            <a:lvl4pPr algn="ctr">
              <a:lnSpc>
                <a:spcPct val="100000"/>
              </a:lnSpc>
              <a:spcBef>
                <a:spcPts val="0"/>
              </a:spcBef>
              <a:spcAft>
                <a:spcPts val="0"/>
              </a:spcAft>
              <a:buSzPct val="100000"/>
              <a:buNone/>
              <a:defRPr sz="2100"/>
            </a:lvl4pPr>
            <a:lvl5pPr algn="ctr">
              <a:lnSpc>
                <a:spcPct val="100000"/>
              </a:lnSpc>
              <a:spcBef>
                <a:spcPts val="0"/>
              </a:spcBef>
              <a:spcAft>
                <a:spcPts val="0"/>
              </a:spcAft>
              <a:buSzPct val="100000"/>
              <a:buNone/>
              <a:defRPr sz="2100"/>
            </a:lvl5pPr>
            <a:lvl6pPr algn="ctr">
              <a:lnSpc>
                <a:spcPct val="100000"/>
              </a:lnSpc>
              <a:spcBef>
                <a:spcPts val="0"/>
              </a:spcBef>
              <a:spcAft>
                <a:spcPts val="0"/>
              </a:spcAft>
              <a:buSzPct val="100000"/>
              <a:buNone/>
              <a:defRPr sz="2100"/>
            </a:lvl6pPr>
            <a:lvl7pPr algn="ctr">
              <a:lnSpc>
                <a:spcPct val="100000"/>
              </a:lnSpc>
              <a:spcBef>
                <a:spcPts val="0"/>
              </a:spcBef>
              <a:spcAft>
                <a:spcPts val="0"/>
              </a:spcAft>
              <a:buSzPct val="100000"/>
              <a:buNone/>
              <a:defRPr sz="2100"/>
            </a:lvl7pPr>
            <a:lvl8pPr algn="ctr">
              <a:lnSpc>
                <a:spcPct val="100000"/>
              </a:lnSpc>
              <a:spcBef>
                <a:spcPts val="0"/>
              </a:spcBef>
              <a:spcAft>
                <a:spcPts val="0"/>
              </a:spcAft>
              <a:buSzPct val="100000"/>
              <a:buNone/>
              <a:defRPr sz="2100"/>
            </a:lvl8pPr>
            <a:lvl9pPr algn="ctr">
              <a:lnSpc>
                <a:spcPct val="100000"/>
              </a:lnSpc>
              <a:spcBef>
                <a:spcPts val="0"/>
              </a:spcBef>
              <a:spcAft>
                <a:spcPts val="0"/>
              </a:spcAft>
              <a:buSzPct val="100000"/>
              <a:buNone/>
              <a:defRPr sz="2100"/>
            </a:lvl9pPr>
          </a:lstStyle>
          <a:p>
            <a:endParaRPr/>
          </a:p>
        </p:txBody>
      </p:sp>
      <p:sp>
        <p:nvSpPr>
          <p:cNvPr id="38" name="Shape 38"/>
          <p:cNvSpPr txBox="1">
            <a:spLocks noGrp="1"/>
          </p:cNvSpPr>
          <p:nvPr>
            <p:ph type="body" idx="2"/>
          </p:nvPr>
        </p:nvSpPr>
        <p:spPr>
          <a:xfrm>
            <a:off x="4939500" y="965433"/>
            <a:ext cx="3837000" cy="4926900"/>
          </a:xfrm>
          <a:prstGeom prst="rect">
            <a:avLst/>
          </a:prstGeom>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9" name="Shape 39"/>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0"/>
        <p:cNvGrpSpPr/>
        <p:nvPr/>
      </p:nvGrpSpPr>
      <p:grpSpPr>
        <a:xfrm>
          <a:off x="0" y="0"/>
          <a:ext cx="0" cy="0"/>
          <a:chOff x="0" y="0"/>
          <a:chExt cx="0" cy="0"/>
        </a:xfrm>
      </p:grpSpPr>
      <p:sp>
        <p:nvSpPr>
          <p:cNvPr id="41" name="Shape 41"/>
          <p:cNvSpPr txBox="1">
            <a:spLocks noGrp="1"/>
          </p:cNvSpPr>
          <p:nvPr>
            <p:ph type="body" idx="1"/>
          </p:nvPr>
        </p:nvSpPr>
        <p:spPr>
          <a:xfrm>
            <a:off x="311700" y="5640766"/>
            <a:ext cx="5998800" cy="806700"/>
          </a:xfrm>
          <a:prstGeom prst="rect">
            <a:avLst/>
          </a:prstGeom>
        </p:spPr>
        <p:txBody>
          <a:bodyPr lIns="91425" tIns="91425" rIns="91425" bIns="91425" anchor="ctr" anchorCtr="0"/>
          <a:lstStyle>
            <a:lvl1pPr>
              <a:lnSpc>
                <a:spcPct val="100000"/>
              </a:lnSpc>
              <a:spcBef>
                <a:spcPts val="0"/>
              </a:spcBef>
              <a:spcAft>
                <a:spcPts val="0"/>
              </a:spcAft>
              <a:buNone/>
              <a:defRPr/>
            </a:lvl1pPr>
          </a:lstStyle>
          <a:p>
            <a:endParaRPr/>
          </a:p>
        </p:txBody>
      </p:sp>
      <p:sp>
        <p:nvSpPr>
          <p:cNvPr id="42" name="Shape 42"/>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311700" y="593366"/>
            <a:ext cx="8520599" cy="763500"/>
          </a:xfrm>
          <a:prstGeom prst="rect">
            <a:avLst/>
          </a:prstGeom>
          <a:noFill/>
          <a:ln>
            <a:noFill/>
          </a:ln>
        </p:spPr>
        <p:txBody>
          <a:bodyPr lIns="91425" tIns="91425" rIns="91425" bIns="91425" anchor="t" anchorCtr="0"/>
          <a:lstStyle>
            <a:lvl1pPr>
              <a:spcBef>
                <a:spcPts val="0"/>
              </a:spcBef>
              <a:buClr>
                <a:schemeClr val="dk1"/>
              </a:buClr>
              <a:buSzPct val="100000"/>
              <a:buNone/>
              <a:defRPr sz="2800">
                <a:solidFill>
                  <a:schemeClr val="dk1"/>
                </a:solidFill>
              </a:defRPr>
            </a:lvl1pPr>
            <a:lvl2pPr>
              <a:spcBef>
                <a:spcPts val="0"/>
              </a:spcBef>
              <a:buClr>
                <a:schemeClr val="dk1"/>
              </a:buClr>
              <a:buSzPct val="100000"/>
              <a:buNone/>
              <a:defRPr sz="2800">
                <a:solidFill>
                  <a:schemeClr val="dk1"/>
                </a:solidFill>
              </a:defRPr>
            </a:lvl2pPr>
            <a:lvl3pPr>
              <a:spcBef>
                <a:spcPts val="0"/>
              </a:spcBef>
              <a:buClr>
                <a:schemeClr val="dk1"/>
              </a:buClr>
              <a:buSzPct val="100000"/>
              <a:buNone/>
              <a:defRPr sz="2800">
                <a:solidFill>
                  <a:schemeClr val="dk1"/>
                </a:solidFill>
              </a:defRPr>
            </a:lvl3pPr>
            <a:lvl4pPr>
              <a:spcBef>
                <a:spcPts val="0"/>
              </a:spcBef>
              <a:buClr>
                <a:schemeClr val="dk1"/>
              </a:buClr>
              <a:buSzPct val="100000"/>
              <a:buNone/>
              <a:defRPr sz="2800">
                <a:solidFill>
                  <a:schemeClr val="dk1"/>
                </a:solidFill>
              </a:defRPr>
            </a:lvl4pPr>
            <a:lvl5pPr>
              <a:spcBef>
                <a:spcPts val="0"/>
              </a:spcBef>
              <a:buClr>
                <a:schemeClr val="dk1"/>
              </a:buClr>
              <a:buSzPct val="100000"/>
              <a:buNone/>
              <a:defRPr sz="2800">
                <a:solidFill>
                  <a:schemeClr val="dk1"/>
                </a:solidFill>
              </a:defRPr>
            </a:lvl5pPr>
            <a:lvl6pPr>
              <a:spcBef>
                <a:spcPts val="0"/>
              </a:spcBef>
              <a:buClr>
                <a:schemeClr val="dk1"/>
              </a:buClr>
              <a:buSzPct val="100000"/>
              <a:buNone/>
              <a:defRPr sz="2800">
                <a:solidFill>
                  <a:schemeClr val="dk1"/>
                </a:solidFill>
              </a:defRPr>
            </a:lvl6pPr>
            <a:lvl7pPr>
              <a:spcBef>
                <a:spcPts val="0"/>
              </a:spcBef>
              <a:buClr>
                <a:schemeClr val="dk1"/>
              </a:buClr>
              <a:buSzPct val="100000"/>
              <a:buNone/>
              <a:defRPr sz="2800">
                <a:solidFill>
                  <a:schemeClr val="dk1"/>
                </a:solidFill>
              </a:defRPr>
            </a:lvl7pPr>
            <a:lvl8pPr>
              <a:spcBef>
                <a:spcPts val="0"/>
              </a:spcBef>
              <a:buClr>
                <a:schemeClr val="dk1"/>
              </a:buClr>
              <a:buSzPct val="100000"/>
              <a:buNone/>
              <a:defRPr sz="2800">
                <a:solidFill>
                  <a:schemeClr val="dk1"/>
                </a:solidFill>
              </a:defRPr>
            </a:lvl8pPr>
            <a:lvl9pPr>
              <a:spcBef>
                <a:spcPts val="0"/>
              </a:spcBef>
              <a:buClr>
                <a:schemeClr val="dk1"/>
              </a:buClr>
              <a:buSzPct val="100000"/>
              <a:buNone/>
              <a:defRPr sz="2800">
                <a:solidFill>
                  <a:schemeClr val="dk1"/>
                </a:solidFill>
              </a:defRPr>
            </a:lvl9pPr>
          </a:lstStyle>
          <a:p>
            <a:endParaRPr/>
          </a:p>
        </p:txBody>
      </p:sp>
      <p:sp>
        <p:nvSpPr>
          <p:cNvPr id="6" name="Shape 6"/>
          <p:cNvSpPr txBox="1">
            <a:spLocks noGrp="1"/>
          </p:cNvSpPr>
          <p:nvPr>
            <p:ph type="body" idx="1"/>
          </p:nvPr>
        </p:nvSpPr>
        <p:spPr>
          <a:xfrm>
            <a:off x="311700" y="1536633"/>
            <a:ext cx="8520599" cy="4555199"/>
          </a:xfrm>
          <a:prstGeom prst="rect">
            <a:avLst/>
          </a:prstGeom>
          <a:noFill/>
          <a:ln>
            <a:noFill/>
          </a:ln>
        </p:spPr>
        <p:txBody>
          <a:bodyPr lIns="91425" tIns="91425" rIns="91425" bIns="91425" anchor="t" anchorCtr="0"/>
          <a:lstStyle>
            <a:lvl1pPr>
              <a:lnSpc>
                <a:spcPct val="115000"/>
              </a:lnSpc>
              <a:spcBef>
                <a:spcPts val="0"/>
              </a:spcBef>
              <a:spcAft>
                <a:spcPts val="1600"/>
              </a:spcAft>
              <a:buClr>
                <a:schemeClr val="dk2"/>
              </a:buClr>
              <a:buSzPct val="100000"/>
              <a:defRPr sz="1800">
                <a:solidFill>
                  <a:schemeClr val="dk2"/>
                </a:solidFill>
              </a:defRPr>
            </a:lvl1pPr>
            <a:lvl2pPr>
              <a:lnSpc>
                <a:spcPct val="115000"/>
              </a:lnSpc>
              <a:spcBef>
                <a:spcPts val="0"/>
              </a:spcBef>
              <a:spcAft>
                <a:spcPts val="1600"/>
              </a:spcAft>
              <a:buClr>
                <a:schemeClr val="dk2"/>
              </a:buClr>
              <a:defRPr>
                <a:solidFill>
                  <a:schemeClr val="dk2"/>
                </a:solidFill>
              </a:defRPr>
            </a:lvl2pPr>
            <a:lvl3pPr>
              <a:lnSpc>
                <a:spcPct val="115000"/>
              </a:lnSpc>
              <a:spcBef>
                <a:spcPts val="0"/>
              </a:spcBef>
              <a:spcAft>
                <a:spcPts val="1600"/>
              </a:spcAft>
              <a:buClr>
                <a:schemeClr val="dk2"/>
              </a:buClr>
              <a:defRPr>
                <a:solidFill>
                  <a:schemeClr val="dk2"/>
                </a:solidFill>
              </a:defRPr>
            </a:lvl3pPr>
            <a:lvl4pPr>
              <a:lnSpc>
                <a:spcPct val="115000"/>
              </a:lnSpc>
              <a:spcBef>
                <a:spcPts val="0"/>
              </a:spcBef>
              <a:spcAft>
                <a:spcPts val="1600"/>
              </a:spcAft>
              <a:buClr>
                <a:schemeClr val="dk2"/>
              </a:buClr>
              <a:defRPr>
                <a:solidFill>
                  <a:schemeClr val="dk2"/>
                </a:solidFill>
              </a:defRPr>
            </a:lvl4pPr>
            <a:lvl5pPr>
              <a:lnSpc>
                <a:spcPct val="115000"/>
              </a:lnSpc>
              <a:spcBef>
                <a:spcPts val="0"/>
              </a:spcBef>
              <a:spcAft>
                <a:spcPts val="1600"/>
              </a:spcAft>
              <a:buClr>
                <a:schemeClr val="dk2"/>
              </a:buClr>
              <a:defRPr>
                <a:solidFill>
                  <a:schemeClr val="dk2"/>
                </a:solidFill>
              </a:defRPr>
            </a:lvl5pPr>
            <a:lvl6pPr>
              <a:lnSpc>
                <a:spcPct val="115000"/>
              </a:lnSpc>
              <a:spcBef>
                <a:spcPts val="0"/>
              </a:spcBef>
              <a:spcAft>
                <a:spcPts val="1600"/>
              </a:spcAft>
              <a:buClr>
                <a:schemeClr val="dk2"/>
              </a:buClr>
              <a:defRPr>
                <a:solidFill>
                  <a:schemeClr val="dk2"/>
                </a:solidFill>
              </a:defRPr>
            </a:lvl6pPr>
            <a:lvl7pPr>
              <a:lnSpc>
                <a:spcPct val="115000"/>
              </a:lnSpc>
              <a:spcBef>
                <a:spcPts val="0"/>
              </a:spcBef>
              <a:spcAft>
                <a:spcPts val="1600"/>
              </a:spcAft>
              <a:buClr>
                <a:schemeClr val="dk2"/>
              </a:buClr>
              <a:defRPr>
                <a:solidFill>
                  <a:schemeClr val="dk2"/>
                </a:solidFill>
              </a:defRPr>
            </a:lvl7pPr>
            <a:lvl8pPr>
              <a:lnSpc>
                <a:spcPct val="115000"/>
              </a:lnSpc>
              <a:spcBef>
                <a:spcPts val="0"/>
              </a:spcBef>
              <a:spcAft>
                <a:spcPts val="1600"/>
              </a:spcAft>
              <a:buClr>
                <a:schemeClr val="dk2"/>
              </a:buClr>
              <a:defRPr>
                <a:solidFill>
                  <a:schemeClr val="dk2"/>
                </a:solidFill>
              </a:defRPr>
            </a:lvl8pPr>
            <a:lvl9pPr>
              <a:lnSpc>
                <a:spcPct val="115000"/>
              </a:lnSpc>
              <a:spcBef>
                <a:spcPts val="0"/>
              </a:spcBef>
              <a:spcAft>
                <a:spcPts val="1600"/>
              </a:spcAft>
              <a:buClr>
                <a:schemeClr val="dk2"/>
              </a:buClr>
              <a:defRPr>
                <a:solidFill>
                  <a:schemeClr val="dk2"/>
                </a:solidFill>
              </a:defRPr>
            </a:lvl9pPr>
          </a:lstStyle>
          <a:p>
            <a:endParaRPr/>
          </a:p>
        </p:txBody>
      </p:sp>
      <p:sp>
        <p:nvSpPr>
          <p:cNvPr id="7" name="Shape 7"/>
          <p:cNvSpPr txBox="1">
            <a:spLocks noGrp="1"/>
          </p:cNvSpPr>
          <p:nvPr>
            <p:ph type="sldNum" idx="12"/>
          </p:nvPr>
        </p:nvSpPr>
        <p:spPr>
          <a:xfrm>
            <a:off x="8472457" y="6217622"/>
            <a:ext cx="548699" cy="524699"/>
          </a:xfrm>
          <a:prstGeom prst="rect">
            <a:avLst/>
          </a:prstGeom>
          <a:noFill/>
          <a:ln>
            <a:noFill/>
          </a:ln>
        </p:spPr>
        <p:txBody>
          <a:bodyPr lIns="91425" tIns="91425" rIns="91425" bIns="91425" anchor="ctr" anchorCtr="0">
            <a:noAutofit/>
          </a:bodyPr>
          <a:lstStyle/>
          <a:p>
            <a:pPr algn="r">
              <a:spcBef>
                <a:spcPts val="0"/>
              </a:spcBef>
              <a:buNone/>
            </a:pPr>
            <a:fld id="{00000000-1234-1234-1234-123412341234}" type="slidenum">
              <a:rPr lang="en-US" sz="1000">
                <a:solidFill>
                  <a:schemeClr val="dk2"/>
                </a:solidFill>
              </a:rPr>
              <a:t>‹#›</a:t>
            </a:fld>
            <a:endParaRPr lang="en-US"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7.jpg"/><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9.jp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hyperlink" Target="http://www.history.com/topics/new-york-city/videos/jacob-riis" TargetMode="External"/><Relationship Id="rId4" Type="http://schemas.openxmlformats.org/officeDocument/2006/relationships/image" Target="../media/image31.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34.jpg"/><Relationship Id="rId4" Type="http://schemas.openxmlformats.org/officeDocument/2006/relationships/image" Target="../media/image33.jpg"/></Relationships>
</file>

<file path=ppt/slides/_rels/slide1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37.png"/><Relationship Id="rId4" Type="http://schemas.openxmlformats.org/officeDocument/2006/relationships/image" Target="../media/image36.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40.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43.png"/><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44.jpg"/><Relationship Id="rId7" Type="http://schemas.openxmlformats.org/officeDocument/2006/relationships/image" Target="../media/image48.jp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47.jpg"/><Relationship Id="rId5" Type="http://schemas.openxmlformats.org/officeDocument/2006/relationships/image" Target="../media/image46.png"/><Relationship Id="rId4" Type="http://schemas.openxmlformats.org/officeDocument/2006/relationships/image" Target="../media/image45.jpg"/></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8" Type="http://schemas.openxmlformats.org/officeDocument/2006/relationships/image" Target="../media/image58.jpg"/><Relationship Id="rId3" Type="http://schemas.openxmlformats.org/officeDocument/2006/relationships/image" Target="../media/image53.jpg"/><Relationship Id="rId7" Type="http://schemas.openxmlformats.org/officeDocument/2006/relationships/image" Target="../media/image57.jp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56.png"/><Relationship Id="rId5" Type="http://schemas.openxmlformats.org/officeDocument/2006/relationships/image" Target="../media/image55.jpg"/><Relationship Id="rId4" Type="http://schemas.openxmlformats.org/officeDocument/2006/relationships/image" Target="../media/image54.jpg"/></Relationships>
</file>

<file path=ppt/slides/_rels/slide24.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61.jpg"/></Relationships>
</file>

<file path=ppt/slides/_rels/slide26.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63.jpg"/></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pFOieRHRzh8" TargetMode="External"/><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8" Type="http://schemas.openxmlformats.org/officeDocument/2006/relationships/image" Target="../media/image69.jpg"/><Relationship Id="rId3" Type="http://schemas.openxmlformats.org/officeDocument/2006/relationships/image" Target="../media/image64.jpg"/><Relationship Id="rId7" Type="http://schemas.openxmlformats.org/officeDocument/2006/relationships/image" Target="../media/image68.jpg"/><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image" Target="../media/image67.jpg"/><Relationship Id="rId5" Type="http://schemas.openxmlformats.org/officeDocument/2006/relationships/image" Target="../media/image66.jpg"/><Relationship Id="rId10" Type="http://schemas.openxmlformats.org/officeDocument/2006/relationships/image" Target="../media/image71.jpg"/><Relationship Id="rId4" Type="http://schemas.openxmlformats.org/officeDocument/2006/relationships/image" Target="../media/image65.jpg"/><Relationship Id="rId9" Type="http://schemas.openxmlformats.org/officeDocument/2006/relationships/image" Target="../media/image70.jpg"/></Relationships>
</file>

<file path=ppt/slides/_rels/slide2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74.jpg"/></Relationships>
</file>

<file path=ppt/slides/_rels/slide31.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77.jpg"/></Relationships>
</file>

<file path=ppt/slides/_rels/slide34.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notesSlide" Target="../notesSlides/notesSlide34.xml"/><Relationship Id="rId1" Type="http://schemas.openxmlformats.org/officeDocument/2006/relationships/slideLayout" Target="../slideLayouts/slideLayout12.xml"/><Relationship Id="rId5" Type="http://schemas.openxmlformats.org/officeDocument/2006/relationships/image" Target="../media/image79.jpg"/><Relationship Id="rId4" Type="http://schemas.openxmlformats.org/officeDocument/2006/relationships/image" Target="../media/image78.jpg"/></Relationships>
</file>

<file path=ppt/slides/_rels/slide35.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image" Target="../media/image81.jpg"/></Relationships>
</file>

<file path=ppt/slides/_rels/slide36.xml.rels><?xml version="1.0" encoding="UTF-8" standalone="yes"?>
<Relationships xmlns="http://schemas.openxmlformats.org/package/2006/relationships"><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notesSlide" Target="../notesSlides/notesSlide36.xml"/><Relationship Id="rId1" Type="http://schemas.openxmlformats.org/officeDocument/2006/relationships/slideLayout" Target="../slideLayouts/slideLayout12.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 Id="rId9"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jp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22325" y="-40850"/>
            <a:ext cx="7772400" cy="561899"/>
          </a:xfrm>
          <a:prstGeom prst="rect">
            <a:avLst/>
          </a:prstGeom>
        </p:spPr>
        <p:txBody>
          <a:bodyPr lIns="91425" tIns="91425" rIns="91425" bIns="91425" anchor="ctr" anchorCtr="0">
            <a:noAutofit/>
          </a:bodyPr>
          <a:lstStyle/>
          <a:p>
            <a:pPr>
              <a:spcBef>
                <a:spcPts val="0"/>
              </a:spcBef>
              <a:buNone/>
            </a:pPr>
            <a:r>
              <a:rPr lang="en-US" sz="3000"/>
              <a:t>Do Now-10/1/15</a:t>
            </a:r>
          </a:p>
        </p:txBody>
      </p:sp>
      <p:pic>
        <p:nvPicPr>
          <p:cNvPr id="54" name="Shape 54"/>
          <p:cNvPicPr preferRelativeResize="0"/>
          <p:nvPr/>
        </p:nvPicPr>
        <p:blipFill rotWithShape="1">
          <a:blip r:embed="rId3">
            <a:alphaModFix/>
          </a:blip>
          <a:srcRect/>
          <a:stretch/>
        </p:blipFill>
        <p:spPr>
          <a:xfrm>
            <a:off x="474600" y="461850"/>
            <a:ext cx="7720200" cy="5918700"/>
          </a:xfrm>
          <a:prstGeom prst="rect">
            <a:avLst/>
          </a:prstGeom>
          <a:noFill/>
          <a:ln>
            <a:noFill/>
          </a:ln>
        </p:spPr>
      </p:pic>
      <p:sp>
        <p:nvSpPr>
          <p:cNvPr id="55" name="Shape 55"/>
          <p:cNvSpPr txBox="1"/>
          <p:nvPr/>
        </p:nvSpPr>
        <p:spPr>
          <a:xfrm>
            <a:off x="759900" y="6336900"/>
            <a:ext cx="7434900" cy="428100"/>
          </a:xfrm>
          <a:prstGeom prst="rect">
            <a:avLst/>
          </a:prstGeom>
          <a:noFill/>
          <a:ln>
            <a:noFill/>
          </a:ln>
        </p:spPr>
        <p:txBody>
          <a:bodyPr lIns="91425" tIns="91425" rIns="91425" bIns="91425" anchor="t" anchorCtr="0">
            <a:noAutofit/>
          </a:bodyPr>
          <a:lstStyle/>
          <a:p>
            <a:pPr>
              <a:spcBef>
                <a:spcPts val="0"/>
              </a:spcBef>
              <a:buNone/>
            </a:pPr>
            <a:r>
              <a:rPr lang="en-US" sz="2400"/>
              <a:t>What is the overall message of this political cartoon?</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Shape 132"/>
          <p:cNvPicPr preferRelativeResize="0"/>
          <p:nvPr/>
        </p:nvPicPr>
        <p:blipFill rotWithShape="1">
          <a:blip r:embed="rId3">
            <a:alphaModFix/>
          </a:blip>
          <a:srcRect/>
          <a:stretch/>
        </p:blipFill>
        <p:spPr>
          <a:xfrm>
            <a:off x="76200" y="704850"/>
            <a:ext cx="4419599" cy="6061074"/>
          </a:xfrm>
          <a:prstGeom prst="rect">
            <a:avLst/>
          </a:prstGeom>
          <a:noFill/>
          <a:ln>
            <a:noFill/>
          </a:ln>
        </p:spPr>
      </p:pic>
      <p:pic>
        <p:nvPicPr>
          <p:cNvPr id="133" name="Shape 133"/>
          <p:cNvPicPr preferRelativeResize="0"/>
          <p:nvPr/>
        </p:nvPicPr>
        <p:blipFill rotWithShape="1">
          <a:blip r:embed="rId4">
            <a:alphaModFix/>
          </a:blip>
          <a:srcRect/>
          <a:stretch/>
        </p:blipFill>
        <p:spPr>
          <a:xfrm>
            <a:off x="4495800" y="752475"/>
            <a:ext cx="4572000" cy="6076950"/>
          </a:xfrm>
          <a:prstGeom prst="rect">
            <a:avLst/>
          </a:prstGeom>
          <a:noFill/>
          <a:ln>
            <a:noFill/>
          </a:ln>
        </p:spPr>
      </p:pic>
      <p:sp>
        <p:nvSpPr>
          <p:cNvPr id="134" name="Shape 134"/>
          <p:cNvSpPr txBox="1"/>
          <p:nvPr/>
        </p:nvSpPr>
        <p:spPr>
          <a:xfrm>
            <a:off x="76200" y="123825"/>
            <a:ext cx="8991600" cy="485775"/>
          </a:xfrm>
          <a:prstGeom prst="rect">
            <a:avLst/>
          </a:prstGeom>
          <a:solidFill>
            <a:srgbClr val="CCFFCC"/>
          </a:solidFill>
          <a:ln w="9525"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Calibri"/>
              <a:buNone/>
            </a:pPr>
            <a:r>
              <a:rPr lang="en-US" sz="3100" b="0" i="0" u="none" strike="noStrike" cap="none" baseline="0">
                <a:solidFill>
                  <a:schemeClr val="dk1"/>
                </a:solidFill>
                <a:latin typeface="Calibri"/>
                <a:ea typeface="Calibri"/>
                <a:cs typeface="Calibri"/>
                <a:sym typeface="Calibri"/>
              </a:rPr>
              <a:t>Many reformers saw alcohol abuse as serious problem</a:t>
            </a:r>
          </a:p>
        </p:txBody>
      </p:sp>
      <p:sp>
        <p:nvSpPr>
          <p:cNvPr id="135" name="Shape 135"/>
          <p:cNvSpPr txBox="1"/>
          <p:nvPr/>
        </p:nvSpPr>
        <p:spPr>
          <a:xfrm>
            <a:off x="4495800" y="752475"/>
            <a:ext cx="4572000" cy="2009774"/>
          </a:xfrm>
          <a:prstGeom prst="rect">
            <a:avLst/>
          </a:prstGeom>
          <a:solidFill>
            <a:srgbClr val="FFCCFF"/>
          </a:solidFill>
          <a:ln w="9525"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Calibri"/>
              <a:buNone/>
            </a:pPr>
            <a:r>
              <a:rPr lang="en-US" sz="3100" b="0" i="0" u="none" strike="noStrike" cap="none" baseline="0">
                <a:solidFill>
                  <a:schemeClr val="dk1"/>
                </a:solidFill>
                <a:latin typeface="Calibri"/>
                <a:ea typeface="Calibri"/>
                <a:cs typeface="Calibri"/>
                <a:sym typeface="Calibri"/>
              </a:rPr>
              <a:t>Reformers Frances Willard and Carrie Nation led </a:t>
            </a:r>
            <a:br>
              <a:rPr lang="en-US" sz="3100" b="0" i="0" u="none" strike="noStrike" cap="none" baseline="0">
                <a:solidFill>
                  <a:schemeClr val="dk1"/>
                </a:solidFill>
                <a:latin typeface="Calibri"/>
                <a:ea typeface="Calibri"/>
                <a:cs typeface="Calibri"/>
                <a:sym typeface="Calibri"/>
              </a:rPr>
            </a:br>
            <a:r>
              <a:rPr lang="en-US" sz="3100" b="0" i="0" u="none" strike="noStrike" cap="none" baseline="0">
                <a:solidFill>
                  <a:schemeClr val="dk1"/>
                </a:solidFill>
                <a:latin typeface="Calibri"/>
                <a:ea typeface="Calibri"/>
                <a:cs typeface="Calibri"/>
                <a:sym typeface="Calibri"/>
              </a:rPr>
              <a:t>the </a:t>
            </a:r>
            <a:r>
              <a:rPr lang="en-US" sz="3100" b="0" i="0" u="none" strike="noStrike" cap="none" baseline="0">
                <a:solidFill>
                  <a:srgbClr val="FF0000"/>
                </a:solidFill>
                <a:latin typeface="Calibri"/>
                <a:ea typeface="Calibri"/>
                <a:cs typeface="Calibri"/>
                <a:sym typeface="Calibri"/>
              </a:rPr>
              <a:t>Women’s Christian Temperance Union </a:t>
            </a:r>
            <a:r>
              <a:rPr lang="en-US" sz="3100" b="0" i="0" u="none" strike="noStrike" cap="none" baseline="0">
                <a:solidFill>
                  <a:schemeClr val="dk1"/>
                </a:solidFill>
                <a:latin typeface="Calibri"/>
                <a:ea typeface="Calibri"/>
                <a:cs typeface="Calibri"/>
                <a:sym typeface="Calibri"/>
              </a:rPr>
              <a:t>(WCTU) to fight for prohibition laws </a:t>
            </a:r>
          </a:p>
        </p:txBody>
      </p:sp>
      <p:pic>
        <p:nvPicPr>
          <p:cNvPr id="136" name="Shape 136"/>
          <p:cNvPicPr preferRelativeResize="0"/>
          <p:nvPr/>
        </p:nvPicPr>
        <p:blipFill rotWithShape="1">
          <a:blip r:embed="rId5">
            <a:alphaModFix/>
          </a:blip>
          <a:srcRect/>
          <a:stretch/>
        </p:blipFill>
        <p:spPr>
          <a:xfrm>
            <a:off x="76200" y="704850"/>
            <a:ext cx="2552699" cy="3200399"/>
          </a:xfrm>
          <a:prstGeom prst="rect">
            <a:avLst/>
          </a:prstGeom>
          <a:noFill/>
          <a:ln>
            <a:noFill/>
          </a:ln>
        </p:spPr>
      </p:pic>
      <p:sp>
        <p:nvSpPr>
          <p:cNvPr id="137" name="Shape 137"/>
          <p:cNvSpPr txBox="1"/>
          <p:nvPr/>
        </p:nvSpPr>
        <p:spPr>
          <a:xfrm>
            <a:off x="2743200" y="685800"/>
            <a:ext cx="1600199" cy="752474"/>
          </a:xfrm>
          <a:prstGeom prst="rect">
            <a:avLst/>
          </a:prstGeom>
          <a:solidFill>
            <a:schemeClr val="lt1"/>
          </a:solidFill>
          <a:ln>
            <a:noFill/>
          </a:ln>
        </p:spPr>
        <p:txBody>
          <a:bodyPr lIns="91425" tIns="45700" rIns="91425" bIns="45700" anchor="t" anchorCtr="0">
            <a:noAutofit/>
          </a:bodyPr>
          <a:lstStyle/>
          <a:p>
            <a:pPr marL="0" marR="0" lvl="0" indent="0" algn="ctr" rtl="0">
              <a:lnSpc>
                <a:spcPct val="75000"/>
              </a:lnSpc>
              <a:spcBef>
                <a:spcPts val="0"/>
              </a:spcBef>
              <a:spcAft>
                <a:spcPts val="0"/>
              </a:spcAft>
              <a:buClr>
                <a:schemeClr val="dk1"/>
              </a:buClr>
              <a:buSzPct val="25000"/>
              <a:buFont typeface="Calibri"/>
              <a:buNone/>
            </a:pPr>
            <a:r>
              <a:rPr lang="en-US" sz="2800" b="0" i="0" u="none" strike="noStrike" cap="none" baseline="0">
                <a:solidFill>
                  <a:schemeClr val="dk1"/>
                </a:solidFill>
                <a:latin typeface="Calibri"/>
                <a:ea typeface="Calibri"/>
                <a:cs typeface="Calibri"/>
                <a:sym typeface="Calibri"/>
              </a:rPr>
              <a:t>Frances Willard </a:t>
            </a:r>
          </a:p>
        </p:txBody>
      </p:sp>
      <p:pic>
        <p:nvPicPr>
          <p:cNvPr id="138" name="Shape 138"/>
          <p:cNvPicPr preferRelativeResize="0"/>
          <p:nvPr/>
        </p:nvPicPr>
        <p:blipFill rotWithShape="1">
          <a:blip r:embed="rId6">
            <a:alphaModFix/>
          </a:blip>
          <a:srcRect/>
          <a:stretch/>
        </p:blipFill>
        <p:spPr>
          <a:xfrm>
            <a:off x="1295400" y="3489325"/>
            <a:ext cx="2989262" cy="3276600"/>
          </a:xfrm>
          <a:prstGeom prst="rect">
            <a:avLst/>
          </a:prstGeom>
          <a:noFill/>
          <a:ln>
            <a:noFill/>
          </a:ln>
        </p:spPr>
      </p:pic>
      <p:sp>
        <p:nvSpPr>
          <p:cNvPr id="139" name="Shape 139"/>
          <p:cNvSpPr txBox="1"/>
          <p:nvPr/>
        </p:nvSpPr>
        <p:spPr>
          <a:xfrm>
            <a:off x="76200" y="5797550"/>
            <a:ext cx="1219199" cy="752474"/>
          </a:xfrm>
          <a:prstGeom prst="rect">
            <a:avLst/>
          </a:prstGeom>
          <a:solidFill>
            <a:schemeClr val="lt1"/>
          </a:solidFill>
          <a:ln>
            <a:noFill/>
          </a:ln>
        </p:spPr>
        <p:txBody>
          <a:bodyPr lIns="91425" tIns="45700" rIns="91425" bIns="45700" anchor="t" anchorCtr="0">
            <a:noAutofit/>
          </a:bodyPr>
          <a:lstStyle/>
          <a:p>
            <a:pPr marL="0" marR="0" lvl="0" indent="0" algn="ctr" rtl="0">
              <a:lnSpc>
                <a:spcPct val="75000"/>
              </a:lnSpc>
              <a:spcBef>
                <a:spcPts val="0"/>
              </a:spcBef>
              <a:spcAft>
                <a:spcPts val="0"/>
              </a:spcAft>
              <a:buClr>
                <a:schemeClr val="dk1"/>
              </a:buClr>
              <a:buSzPct val="25000"/>
              <a:buFont typeface="Calibri"/>
              <a:buNone/>
            </a:pPr>
            <a:r>
              <a:rPr lang="en-US" sz="2800" b="0" i="0" u="none" strike="noStrike" cap="none" baseline="0">
                <a:solidFill>
                  <a:schemeClr val="dk1"/>
                </a:solidFill>
                <a:latin typeface="Calibri"/>
                <a:ea typeface="Calibri"/>
                <a:cs typeface="Calibri"/>
                <a:sym typeface="Calibri"/>
              </a:rPr>
              <a:t>Carrie Nation</a:t>
            </a:r>
          </a:p>
        </p:txBody>
      </p:sp>
      <p:pic>
        <p:nvPicPr>
          <p:cNvPr id="140" name="Shape 140"/>
          <p:cNvPicPr preferRelativeResize="0"/>
          <p:nvPr/>
        </p:nvPicPr>
        <p:blipFill rotWithShape="1">
          <a:blip r:embed="rId7">
            <a:alphaModFix/>
          </a:blip>
          <a:srcRect/>
          <a:stretch/>
        </p:blipFill>
        <p:spPr>
          <a:xfrm>
            <a:off x="4419600" y="2895600"/>
            <a:ext cx="4641849" cy="3905249"/>
          </a:xfrm>
          <a:prstGeom prst="rect">
            <a:avLst/>
          </a:prstGeom>
          <a:noFill/>
          <a:ln>
            <a:noFill/>
          </a:ln>
        </p:spPr>
      </p:pic>
      <p:sp>
        <p:nvSpPr>
          <p:cNvPr id="141" name="Shape 141"/>
          <p:cNvSpPr txBox="1"/>
          <p:nvPr/>
        </p:nvSpPr>
        <p:spPr>
          <a:xfrm>
            <a:off x="76200" y="733425"/>
            <a:ext cx="4267199" cy="2009774"/>
          </a:xfrm>
          <a:prstGeom prst="rect">
            <a:avLst/>
          </a:prstGeom>
          <a:solidFill>
            <a:srgbClr val="FFFFCC"/>
          </a:solidFill>
          <a:ln w="9525"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Calibri"/>
              <a:buNone/>
            </a:pPr>
            <a:r>
              <a:rPr lang="en-US" sz="3100" b="0" i="0" u="none" strike="noStrike" cap="none" baseline="0">
                <a:solidFill>
                  <a:schemeClr val="dk1"/>
                </a:solidFill>
                <a:latin typeface="Calibri"/>
                <a:ea typeface="Calibri"/>
                <a:cs typeface="Calibri"/>
                <a:sym typeface="Calibri"/>
              </a:rPr>
              <a:t>Temperance reformers hoped that ending alcohol would reduce corruption, crime, assimilate immigrants</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Shape 146"/>
          <p:cNvPicPr preferRelativeResize="0"/>
          <p:nvPr/>
        </p:nvPicPr>
        <p:blipFill rotWithShape="1">
          <a:blip r:embed="rId3">
            <a:alphaModFix/>
          </a:blip>
          <a:srcRect/>
          <a:stretch/>
        </p:blipFill>
        <p:spPr>
          <a:xfrm>
            <a:off x="609600" y="1539875"/>
            <a:ext cx="8077199" cy="5318124"/>
          </a:xfrm>
          <a:prstGeom prst="rect">
            <a:avLst/>
          </a:prstGeom>
          <a:noFill/>
          <a:ln>
            <a:noFill/>
          </a:ln>
        </p:spPr>
      </p:pic>
      <p:pic>
        <p:nvPicPr>
          <p:cNvPr id="147" name="Shape 147"/>
          <p:cNvPicPr preferRelativeResize="0"/>
          <p:nvPr/>
        </p:nvPicPr>
        <p:blipFill rotWithShape="1">
          <a:blip r:embed="rId4">
            <a:alphaModFix/>
          </a:blip>
          <a:srcRect/>
          <a:stretch/>
        </p:blipFill>
        <p:spPr>
          <a:xfrm>
            <a:off x="457200" y="1539875"/>
            <a:ext cx="8258174" cy="5318124"/>
          </a:xfrm>
          <a:prstGeom prst="rect">
            <a:avLst/>
          </a:prstGeom>
          <a:noFill/>
          <a:ln>
            <a:noFill/>
          </a:ln>
        </p:spPr>
      </p:pic>
      <p:pic>
        <p:nvPicPr>
          <p:cNvPr id="148" name="Shape 148"/>
          <p:cNvPicPr preferRelativeResize="0"/>
          <p:nvPr/>
        </p:nvPicPr>
        <p:blipFill rotWithShape="1">
          <a:blip r:embed="rId5">
            <a:alphaModFix/>
          </a:blip>
          <a:srcRect/>
          <a:stretch/>
        </p:blipFill>
        <p:spPr>
          <a:xfrm>
            <a:off x="381000" y="762000"/>
            <a:ext cx="8364536" cy="6115050"/>
          </a:xfrm>
          <a:prstGeom prst="rect">
            <a:avLst/>
          </a:prstGeom>
          <a:noFill/>
          <a:ln>
            <a:noFill/>
          </a:ln>
        </p:spPr>
      </p:pic>
      <p:sp>
        <p:nvSpPr>
          <p:cNvPr id="149" name="Shape 149"/>
          <p:cNvSpPr txBox="1"/>
          <p:nvPr/>
        </p:nvSpPr>
        <p:spPr>
          <a:xfrm>
            <a:off x="304800" y="76200"/>
            <a:ext cx="3886200" cy="1677986"/>
          </a:xfrm>
          <a:prstGeom prst="rect">
            <a:avLst/>
          </a:prstGeom>
          <a:solidFill>
            <a:srgbClr val="CCFFCC"/>
          </a:solidFill>
          <a:ln w="9525"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Calibri"/>
              <a:buNone/>
            </a:pPr>
            <a:r>
              <a:rPr lang="en-US" sz="3200" b="0" i="0" u="none" strike="noStrike" cap="none" baseline="0">
                <a:solidFill>
                  <a:schemeClr val="dk1"/>
                </a:solidFill>
                <a:latin typeface="Calibri"/>
                <a:ea typeface="Calibri"/>
                <a:cs typeface="Calibri"/>
                <a:sym typeface="Calibri"/>
              </a:rPr>
              <a:t>Reformers gained prohibition laws in </a:t>
            </a:r>
            <a:br>
              <a:rPr lang="en-US" sz="3200" b="0" i="0" u="none" strike="noStrike" cap="none" baseline="0">
                <a:solidFill>
                  <a:schemeClr val="dk1"/>
                </a:solidFill>
                <a:latin typeface="Calibri"/>
                <a:ea typeface="Calibri"/>
                <a:cs typeface="Calibri"/>
                <a:sym typeface="Calibri"/>
              </a:rPr>
            </a:br>
            <a:r>
              <a:rPr lang="en-US" sz="3200" b="0" i="0" u="none" strike="noStrike" cap="none" baseline="0">
                <a:solidFill>
                  <a:schemeClr val="dk1"/>
                </a:solidFill>
                <a:latin typeface="Calibri"/>
                <a:ea typeface="Calibri"/>
                <a:cs typeface="Calibri"/>
                <a:sym typeface="Calibri"/>
              </a:rPr>
              <a:t>rural areas and states </a:t>
            </a:r>
            <a:br>
              <a:rPr lang="en-US" sz="3200" b="0" i="0" u="none" strike="noStrike" cap="none" baseline="0">
                <a:solidFill>
                  <a:schemeClr val="dk1"/>
                </a:solidFill>
                <a:latin typeface="Calibri"/>
                <a:ea typeface="Calibri"/>
                <a:cs typeface="Calibri"/>
                <a:sym typeface="Calibri"/>
              </a:rPr>
            </a:br>
            <a:r>
              <a:rPr lang="en-US" sz="3200" b="0" i="0" u="none" strike="noStrike" cap="none" baseline="0">
                <a:solidFill>
                  <a:schemeClr val="dk1"/>
                </a:solidFill>
                <a:latin typeface="Calibri"/>
                <a:ea typeface="Calibri"/>
                <a:cs typeface="Calibri"/>
                <a:sym typeface="Calibri"/>
              </a:rPr>
              <a:t>in the South and West</a:t>
            </a:r>
          </a:p>
        </p:txBody>
      </p:sp>
      <p:sp>
        <p:nvSpPr>
          <p:cNvPr id="150" name="Shape 150"/>
          <p:cNvSpPr txBox="1"/>
          <p:nvPr/>
        </p:nvSpPr>
        <p:spPr>
          <a:xfrm>
            <a:off x="4343400" y="76200"/>
            <a:ext cx="4572000" cy="1677986"/>
          </a:xfrm>
          <a:prstGeom prst="rect">
            <a:avLst/>
          </a:prstGeom>
          <a:solidFill>
            <a:srgbClr val="CCCCFF"/>
          </a:solidFill>
          <a:ln w="9525"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Calibri"/>
              <a:buNone/>
            </a:pPr>
            <a:r>
              <a:rPr lang="en-US" sz="3200" b="0" i="0" u="none" strike="noStrike" cap="none" baseline="0">
                <a:solidFill>
                  <a:schemeClr val="dk1"/>
                </a:solidFill>
                <a:latin typeface="Calibri"/>
                <a:ea typeface="Calibri"/>
                <a:cs typeface="Calibri"/>
                <a:sym typeface="Calibri"/>
              </a:rPr>
              <a:t>In 1919, the states ratified the </a:t>
            </a:r>
            <a:r>
              <a:rPr lang="en-US" sz="3200" b="0" i="0" u="none" strike="noStrike" cap="none" baseline="0">
                <a:solidFill>
                  <a:srgbClr val="FF0000"/>
                </a:solidFill>
                <a:latin typeface="Calibri"/>
                <a:ea typeface="Calibri"/>
                <a:cs typeface="Calibri"/>
                <a:sym typeface="Calibri"/>
              </a:rPr>
              <a:t>18</a:t>
            </a:r>
            <a:r>
              <a:rPr lang="en-US" sz="3200" b="0" i="0" u="none" strike="noStrike" cap="none" baseline="30000">
                <a:solidFill>
                  <a:srgbClr val="FF0000"/>
                </a:solidFill>
                <a:latin typeface="Calibri"/>
                <a:ea typeface="Calibri"/>
                <a:cs typeface="Calibri"/>
                <a:sym typeface="Calibri"/>
              </a:rPr>
              <a:t>th</a:t>
            </a:r>
            <a:r>
              <a:rPr lang="en-US" sz="3200" b="0" i="0" u="none" strike="noStrike" cap="none" baseline="0">
                <a:solidFill>
                  <a:srgbClr val="FF0000"/>
                </a:solidFill>
                <a:latin typeface="Calibri"/>
                <a:ea typeface="Calibri"/>
                <a:cs typeface="Calibri"/>
                <a:sym typeface="Calibri"/>
              </a:rPr>
              <a:t> Amendment </a:t>
            </a:r>
            <a:r>
              <a:rPr lang="en-US" sz="3200" b="0" i="0" u="none" strike="noStrike" cap="none" baseline="0">
                <a:solidFill>
                  <a:schemeClr val="dk1"/>
                </a:solidFill>
                <a:latin typeface="Calibri"/>
                <a:ea typeface="Calibri"/>
                <a:cs typeface="Calibri"/>
                <a:sym typeface="Calibri"/>
              </a:rPr>
              <a:t>which outlawed alcohol throughout the USA</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Shape 155"/>
          <p:cNvPicPr preferRelativeResize="0"/>
          <p:nvPr/>
        </p:nvPicPr>
        <p:blipFill rotWithShape="1">
          <a:blip r:embed="rId3">
            <a:alphaModFix/>
          </a:blip>
          <a:srcRect b="7776"/>
          <a:stretch/>
        </p:blipFill>
        <p:spPr>
          <a:xfrm>
            <a:off x="533400" y="990600"/>
            <a:ext cx="3898900" cy="5867400"/>
          </a:xfrm>
          <a:prstGeom prst="rect">
            <a:avLst/>
          </a:prstGeom>
          <a:noFill/>
          <a:ln w="9525" cap="flat" cmpd="sng">
            <a:solidFill>
              <a:srgbClr val="D9D9D9"/>
            </a:solidFill>
            <a:prstDash val="solid"/>
            <a:miter/>
            <a:headEnd type="none" w="med" len="med"/>
            <a:tailEnd type="none" w="med" len="med"/>
          </a:ln>
        </p:spPr>
      </p:pic>
      <p:pic>
        <p:nvPicPr>
          <p:cNvPr id="156" name="Shape 156"/>
          <p:cNvPicPr preferRelativeResize="0"/>
          <p:nvPr/>
        </p:nvPicPr>
        <p:blipFill rotWithShape="1">
          <a:blip r:embed="rId4">
            <a:alphaModFix/>
          </a:blip>
          <a:srcRect/>
          <a:stretch/>
        </p:blipFill>
        <p:spPr>
          <a:xfrm>
            <a:off x="4648200" y="990600"/>
            <a:ext cx="4046537" cy="5867400"/>
          </a:xfrm>
          <a:prstGeom prst="rect">
            <a:avLst/>
          </a:prstGeom>
          <a:noFill/>
          <a:ln>
            <a:noFill/>
          </a:ln>
        </p:spPr>
      </p:pic>
      <p:sp>
        <p:nvSpPr>
          <p:cNvPr id="157" name="Shape 157"/>
          <p:cNvSpPr txBox="1"/>
          <p:nvPr/>
        </p:nvSpPr>
        <p:spPr>
          <a:xfrm>
            <a:off x="76200" y="52386"/>
            <a:ext cx="8907461" cy="803275"/>
          </a:xfrm>
          <a:prstGeom prst="rect">
            <a:avLst/>
          </a:prstGeom>
          <a:solidFill>
            <a:srgbClr val="C2F0FF"/>
          </a:solidFill>
          <a:ln w="9525"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Calibri"/>
              <a:buNone/>
            </a:pPr>
            <a:r>
              <a:rPr lang="en-US" sz="3100" b="0" i="0" u="none" strike="noStrike" cap="none" baseline="0">
                <a:solidFill>
                  <a:schemeClr val="dk1"/>
                </a:solidFill>
                <a:latin typeface="Calibri"/>
                <a:ea typeface="Calibri"/>
                <a:cs typeface="Calibri"/>
                <a:sym typeface="Calibri"/>
              </a:rPr>
              <a:t>Investigative journalists known as muckrakers exposed corruption, poverty, health hazards, and monopolies  </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Shape 161"/>
        <p:cNvGrpSpPr/>
        <p:nvPr/>
      </p:nvGrpSpPr>
      <p:grpSpPr>
        <a:xfrm>
          <a:off x="0" y="0"/>
          <a:ext cx="0" cy="0"/>
          <a:chOff x="0" y="0"/>
          <a:chExt cx="0" cy="0"/>
        </a:xfrm>
      </p:grpSpPr>
      <p:pic>
        <p:nvPicPr>
          <p:cNvPr id="162" name="Shape 162"/>
          <p:cNvPicPr preferRelativeResize="0"/>
          <p:nvPr/>
        </p:nvPicPr>
        <p:blipFill rotWithShape="1">
          <a:blip r:embed="rId3">
            <a:alphaModFix/>
          </a:blip>
          <a:srcRect l="26022" t="1351" r="8063"/>
          <a:stretch/>
        </p:blipFill>
        <p:spPr>
          <a:xfrm>
            <a:off x="152400" y="1066800"/>
            <a:ext cx="4664075" cy="5638800"/>
          </a:xfrm>
          <a:prstGeom prst="rect">
            <a:avLst/>
          </a:prstGeom>
          <a:noFill/>
          <a:ln>
            <a:noFill/>
          </a:ln>
        </p:spPr>
      </p:pic>
      <p:sp>
        <p:nvSpPr>
          <p:cNvPr id="163" name="Shape 163"/>
          <p:cNvSpPr txBox="1"/>
          <p:nvPr/>
        </p:nvSpPr>
        <p:spPr>
          <a:xfrm>
            <a:off x="0" y="0"/>
            <a:ext cx="9144000" cy="979487"/>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chemeClr val="dk1"/>
              </a:buClr>
              <a:buSzPct val="25000"/>
              <a:buFont typeface="Calibri"/>
              <a:buNone/>
            </a:pPr>
            <a:r>
              <a:rPr lang="en-US" sz="3200" b="0" i="0" u="none" strike="noStrike" cap="none" baseline="0">
                <a:solidFill>
                  <a:schemeClr val="dk1"/>
                </a:solidFill>
                <a:latin typeface="Calibri"/>
                <a:ea typeface="Calibri"/>
                <a:cs typeface="Calibri"/>
                <a:sym typeface="Calibri"/>
              </a:rPr>
              <a:t>What did Jacob Riis’ </a:t>
            </a:r>
            <a:br>
              <a:rPr lang="en-US" sz="3200" b="0" i="0" u="none" strike="noStrike" cap="none" baseline="0">
                <a:solidFill>
                  <a:schemeClr val="dk1"/>
                </a:solidFill>
                <a:latin typeface="Calibri"/>
                <a:ea typeface="Calibri"/>
                <a:cs typeface="Calibri"/>
                <a:sym typeface="Calibri"/>
              </a:rPr>
            </a:br>
            <a:r>
              <a:rPr lang="en-US" sz="3200" b="0" i="1" u="sng" strike="noStrike" cap="none" baseline="0">
                <a:solidFill>
                  <a:schemeClr val="dk1"/>
                </a:solidFill>
                <a:latin typeface="Calibri"/>
                <a:ea typeface="Calibri"/>
                <a:cs typeface="Calibri"/>
                <a:sym typeface="Calibri"/>
              </a:rPr>
              <a:t>How the Other Half Lives</a:t>
            </a:r>
            <a:r>
              <a:rPr lang="en-US" sz="3200" b="0" i="0" u="none" strike="noStrike" cap="none" baseline="0">
                <a:solidFill>
                  <a:schemeClr val="dk1"/>
                </a:solidFill>
                <a:latin typeface="Calibri"/>
                <a:ea typeface="Calibri"/>
                <a:cs typeface="Calibri"/>
                <a:sym typeface="Calibri"/>
              </a:rPr>
              <a:t> (1890) expose? </a:t>
            </a:r>
          </a:p>
        </p:txBody>
      </p:sp>
      <p:pic>
        <p:nvPicPr>
          <p:cNvPr id="164" name="Shape 164"/>
          <p:cNvPicPr preferRelativeResize="0"/>
          <p:nvPr/>
        </p:nvPicPr>
        <p:blipFill rotWithShape="1">
          <a:blip r:embed="rId4">
            <a:alphaModFix/>
          </a:blip>
          <a:srcRect t="4431"/>
          <a:stretch/>
        </p:blipFill>
        <p:spPr>
          <a:xfrm>
            <a:off x="4953012" y="2998900"/>
            <a:ext cx="4082999" cy="3066900"/>
          </a:xfrm>
          <a:prstGeom prst="rect">
            <a:avLst/>
          </a:prstGeom>
          <a:noFill/>
          <a:ln>
            <a:noFill/>
          </a:ln>
        </p:spPr>
      </p:pic>
      <p:sp>
        <p:nvSpPr>
          <p:cNvPr id="165" name="Shape 165"/>
          <p:cNvSpPr txBox="1"/>
          <p:nvPr/>
        </p:nvSpPr>
        <p:spPr>
          <a:xfrm>
            <a:off x="149225" y="-144461"/>
            <a:ext cx="304799" cy="304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imes New Roman"/>
              <a:ea typeface="Times New Roman"/>
              <a:cs typeface="Times New Roman"/>
              <a:sym typeface="Times New Roman"/>
            </a:endParaRPr>
          </a:p>
        </p:txBody>
      </p:sp>
      <p:sp>
        <p:nvSpPr>
          <p:cNvPr id="166" name="Shape 166"/>
          <p:cNvSpPr txBox="1"/>
          <p:nvPr/>
        </p:nvSpPr>
        <p:spPr>
          <a:xfrm>
            <a:off x="301625" y="7937"/>
            <a:ext cx="304799" cy="304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imes New Roman"/>
              <a:ea typeface="Times New Roman"/>
              <a:cs typeface="Times New Roman"/>
              <a:sym typeface="Times New Roman"/>
            </a:endParaRPr>
          </a:p>
        </p:txBody>
      </p:sp>
      <p:sp>
        <p:nvSpPr>
          <p:cNvPr id="167" name="Shape 167"/>
          <p:cNvSpPr txBox="1"/>
          <p:nvPr/>
        </p:nvSpPr>
        <p:spPr>
          <a:xfrm>
            <a:off x="454025" y="160336"/>
            <a:ext cx="304799" cy="304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imes New Roman"/>
              <a:ea typeface="Times New Roman"/>
              <a:cs typeface="Times New Roman"/>
              <a:sym typeface="Times New Roman"/>
            </a:endParaRPr>
          </a:p>
        </p:txBody>
      </p:sp>
      <p:sp>
        <p:nvSpPr>
          <p:cNvPr id="168" name="Shape 168"/>
          <p:cNvSpPr txBox="1"/>
          <p:nvPr/>
        </p:nvSpPr>
        <p:spPr>
          <a:xfrm>
            <a:off x="606425" y="312737"/>
            <a:ext cx="304799" cy="304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imes New Roman"/>
              <a:ea typeface="Times New Roman"/>
              <a:cs typeface="Times New Roman"/>
              <a:sym typeface="Times New Roman"/>
            </a:endParaRPr>
          </a:p>
        </p:txBody>
      </p:sp>
      <p:sp>
        <p:nvSpPr>
          <p:cNvPr id="169" name="Shape 169"/>
          <p:cNvSpPr txBox="1"/>
          <p:nvPr/>
        </p:nvSpPr>
        <p:spPr>
          <a:xfrm>
            <a:off x="758825" y="465137"/>
            <a:ext cx="304799" cy="304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imes New Roman"/>
              <a:ea typeface="Times New Roman"/>
              <a:cs typeface="Times New Roman"/>
              <a:sym typeface="Times New Roman"/>
            </a:endParaRPr>
          </a:p>
        </p:txBody>
      </p:sp>
      <p:sp>
        <p:nvSpPr>
          <p:cNvPr id="170" name="Shape 170"/>
          <p:cNvSpPr txBox="1"/>
          <p:nvPr/>
        </p:nvSpPr>
        <p:spPr>
          <a:xfrm>
            <a:off x="4953000" y="1111250"/>
            <a:ext cx="4083049" cy="1573211"/>
          </a:xfrm>
          <a:prstGeom prst="rect">
            <a:avLst/>
          </a:prstGeom>
          <a:solidFill>
            <a:srgbClr val="FFFF99"/>
          </a:solidFill>
          <a:ln w="12700"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Calibri"/>
              <a:buNone/>
            </a:pPr>
            <a:r>
              <a:rPr lang="en-US" sz="3200" b="0" i="0" u="none" strike="noStrike" cap="none" baseline="0">
                <a:solidFill>
                  <a:schemeClr val="dk1"/>
                </a:solidFill>
                <a:latin typeface="Calibri"/>
                <a:ea typeface="Calibri"/>
                <a:cs typeface="Calibri"/>
                <a:sym typeface="Calibri"/>
              </a:rPr>
              <a:t>Jacob Riis’ </a:t>
            </a:r>
            <a:r>
              <a:rPr lang="en-US" sz="3200" b="0" i="1" u="sng" strike="noStrike" cap="none" baseline="0">
                <a:solidFill>
                  <a:schemeClr val="dk1"/>
                </a:solidFill>
                <a:latin typeface="Calibri"/>
                <a:ea typeface="Calibri"/>
                <a:cs typeface="Calibri"/>
                <a:sym typeface="Calibri"/>
              </a:rPr>
              <a:t>How the Other Half Lives</a:t>
            </a:r>
            <a:r>
              <a:rPr lang="en-US" sz="3200" b="0" i="0" u="none" strike="noStrike" cap="none" baseline="0">
                <a:solidFill>
                  <a:schemeClr val="dk1"/>
                </a:solidFill>
                <a:latin typeface="Calibri"/>
                <a:ea typeface="Calibri"/>
                <a:cs typeface="Calibri"/>
                <a:sym typeface="Calibri"/>
              </a:rPr>
              <a:t> (1890) exposed urban poverty and life in the slums</a:t>
            </a:r>
          </a:p>
        </p:txBody>
      </p:sp>
      <p:sp>
        <p:nvSpPr>
          <p:cNvPr id="171" name="Shape 171"/>
          <p:cNvSpPr txBox="1"/>
          <p:nvPr/>
        </p:nvSpPr>
        <p:spPr>
          <a:xfrm>
            <a:off x="4345600" y="5384525"/>
            <a:ext cx="5767199" cy="2039399"/>
          </a:xfrm>
          <a:prstGeom prst="rect">
            <a:avLst/>
          </a:prstGeom>
          <a:noFill/>
          <a:ln>
            <a:noFill/>
          </a:ln>
        </p:spPr>
        <p:txBody>
          <a:bodyPr lIns="91425" tIns="91425" rIns="91425" bIns="91425" anchor="ctr" anchorCtr="0">
            <a:noAutofit/>
          </a:bodyPr>
          <a:lstStyle/>
          <a:p>
            <a:pPr lvl="0" rtl="0">
              <a:spcBef>
                <a:spcPts val="0"/>
              </a:spcBef>
              <a:buNone/>
            </a:pPr>
            <a:r>
              <a:rPr lang="en-US" u="sng">
                <a:solidFill>
                  <a:schemeClr val="hlink"/>
                </a:solidFill>
                <a:hlinkClick r:id="rId5"/>
              </a:rPr>
              <a:t>http://www.history.com/topics/new-york-city/videos/jacob-riis</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1143000" y="0"/>
            <a:ext cx="7772400" cy="1143000"/>
          </a:xfrm>
          <a:prstGeom prst="rect">
            <a:avLst/>
          </a:prstGeom>
        </p:spPr>
        <p:txBody>
          <a:bodyPr lIns="91425" tIns="91425" rIns="91425" bIns="91425" anchor="ctr" anchorCtr="0">
            <a:noAutofit/>
          </a:bodyPr>
          <a:lstStyle/>
          <a:p>
            <a:pPr>
              <a:spcBef>
                <a:spcPts val="0"/>
              </a:spcBef>
              <a:buNone/>
            </a:pPr>
            <a:r>
              <a:rPr lang="en-US" sz="3600"/>
              <a:t>Jacob Riis</a:t>
            </a:r>
          </a:p>
        </p:txBody>
      </p:sp>
      <p:sp>
        <p:nvSpPr>
          <p:cNvPr id="177" name="Shape 177"/>
          <p:cNvSpPr txBox="1">
            <a:spLocks noGrp="1"/>
          </p:cNvSpPr>
          <p:nvPr>
            <p:ph type="body" idx="1"/>
          </p:nvPr>
        </p:nvSpPr>
        <p:spPr>
          <a:xfrm>
            <a:off x="914400" y="1219200"/>
            <a:ext cx="8229600" cy="5638800"/>
          </a:xfrm>
          <a:prstGeom prst="rect">
            <a:avLst/>
          </a:prstGeom>
        </p:spPr>
        <p:txBody>
          <a:bodyPr lIns="91425" tIns="91425" rIns="91425" bIns="91425" anchor="t" anchorCtr="0">
            <a:noAutofit/>
          </a:bodyPr>
          <a:lstStyle/>
          <a:p>
            <a:pPr>
              <a:spcBef>
                <a:spcPts val="0"/>
              </a:spcBef>
              <a:buNone/>
            </a:pPr>
            <a:r>
              <a:rPr lang="en-US" sz="2400"/>
              <a:t>What affects did Riis’ photographs have on the American public?</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Shape 181"/>
        <p:cNvGrpSpPr/>
        <p:nvPr/>
      </p:nvGrpSpPr>
      <p:grpSpPr>
        <a:xfrm>
          <a:off x="0" y="0"/>
          <a:ext cx="0" cy="0"/>
          <a:chOff x="0" y="0"/>
          <a:chExt cx="0" cy="0"/>
        </a:xfrm>
      </p:grpSpPr>
      <p:sp>
        <p:nvSpPr>
          <p:cNvPr id="182" name="Shape 182"/>
          <p:cNvSpPr txBox="1"/>
          <p:nvPr/>
        </p:nvSpPr>
        <p:spPr>
          <a:xfrm>
            <a:off x="0" y="0"/>
            <a:ext cx="9144000" cy="979487"/>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chemeClr val="dk1"/>
              </a:buClr>
              <a:buSzPct val="25000"/>
              <a:buFont typeface="Calibri"/>
              <a:buNone/>
            </a:pPr>
            <a:r>
              <a:rPr lang="en-US" sz="3200" b="0" i="0" u="none" strike="noStrike" cap="none" baseline="0">
                <a:solidFill>
                  <a:schemeClr val="dk1"/>
                </a:solidFill>
                <a:latin typeface="Calibri"/>
                <a:ea typeface="Calibri"/>
                <a:cs typeface="Calibri"/>
                <a:sym typeface="Calibri"/>
              </a:rPr>
              <a:t>What did Ida Tarbell’s </a:t>
            </a:r>
            <a:br>
              <a:rPr lang="en-US" sz="3200" b="0" i="0" u="none" strike="noStrike" cap="none" baseline="0">
                <a:solidFill>
                  <a:schemeClr val="dk1"/>
                </a:solidFill>
                <a:latin typeface="Calibri"/>
                <a:ea typeface="Calibri"/>
                <a:cs typeface="Calibri"/>
                <a:sym typeface="Calibri"/>
              </a:rPr>
            </a:br>
            <a:r>
              <a:rPr lang="en-US" sz="3200" b="0" i="1" u="sng" strike="noStrike" cap="none" baseline="0">
                <a:solidFill>
                  <a:schemeClr val="dk1"/>
                </a:solidFill>
                <a:latin typeface="Calibri"/>
                <a:ea typeface="Calibri"/>
                <a:cs typeface="Calibri"/>
                <a:sym typeface="Calibri"/>
              </a:rPr>
              <a:t>The History of Standard Oil</a:t>
            </a:r>
            <a:r>
              <a:rPr lang="en-US" sz="3200" b="0" i="0" u="none" strike="noStrike" cap="none" baseline="0">
                <a:solidFill>
                  <a:schemeClr val="dk1"/>
                </a:solidFill>
                <a:latin typeface="Calibri"/>
                <a:ea typeface="Calibri"/>
                <a:cs typeface="Calibri"/>
                <a:sym typeface="Calibri"/>
              </a:rPr>
              <a:t> (1904) expose? </a:t>
            </a:r>
          </a:p>
        </p:txBody>
      </p:sp>
      <p:pic>
        <p:nvPicPr>
          <p:cNvPr id="183" name="Shape 183"/>
          <p:cNvPicPr preferRelativeResize="0"/>
          <p:nvPr/>
        </p:nvPicPr>
        <p:blipFill rotWithShape="1">
          <a:blip r:embed="rId3">
            <a:alphaModFix/>
          </a:blip>
          <a:srcRect/>
          <a:stretch/>
        </p:blipFill>
        <p:spPr>
          <a:xfrm>
            <a:off x="228600" y="1100137"/>
            <a:ext cx="3851274" cy="5757861"/>
          </a:xfrm>
          <a:prstGeom prst="rect">
            <a:avLst/>
          </a:prstGeom>
          <a:noFill/>
          <a:ln>
            <a:noFill/>
          </a:ln>
        </p:spPr>
      </p:pic>
      <p:pic>
        <p:nvPicPr>
          <p:cNvPr id="184" name="Shape 184"/>
          <p:cNvPicPr preferRelativeResize="0"/>
          <p:nvPr/>
        </p:nvPicPr>
        <p:blipFill rotWithShape="1">
          <a:blip r:embed="rId4">
            <a:alphaModFix/>
          </a:blip>
          <a:srcRect/>
          <a:stretch/>
        </p:blipFill>
        <p:spPr>
          <a:xfrm>
            <a:off x="4356100" y="1100137"/>
            <a:ext cx="4483099" cy="5757861"/>
          </a:xfrm>
          <a:prstGeom prst="rect">
            <a:avLst/>
          </a:prstGeom>
          <a:noFill/>
          <a:ln>
            <a:noFill/>
          </a:ln>
        </p:spPr>
      </p:pic>
      <p:sp>
        <p:nvSpPr>
          <p:cNvPr id="185" name="Shape 185"/>
          <p:cNvSpPr txBox="1"/>
          <p:nvPr/>
        </p:nvSpPr>
        <p:spPr>
          <a:xfrm>
            <a:off x="4191000" y="1211262"/>
            <a:ext cx="4787900" cy="2605086"/>
          </a:xfrm>
          <a:prstGeom prst="rect">
            <a:avLst/>
          </a:prstGeom>
          <a:solidFill>
            <a:srgbClr val="FFFF99"/>
          </a:solidFill>
          <a:ln w="12700"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lnSpc>
                <a:spcPct val="85000"/>
              </a:lnSpc>
              <a:spcBef>
                <a:spcPts val="0"/>
              </a:spcBef>
              <a:spcAft>
                <a:spcPts val="0"/>
              </a:spcAft>
              <a:buClr>
                <a:schemeClr val="dk1"/>
              </a:buClr>
              <a:buSzPct val="25000"/>
              <a:buFont typeface="Calibri"/>
              <a:buNone/>
            </a:pPr>
            <a:r>
              <a:rPr lang="en-US" sz="3200" b="0" i="0" u="none" strike="noStrike" cap="none" baseline="0">
                <a:solidFill>
                  <a:schemeClr val="dk1"/>
                </a:solidFill>
                <a:latin typeface="Calibri"/>
                <a:ea typeface="Calibri"/>
                <a:cs typeface="Calibri"/>
                <a:sym typeface="Calibri"/>
              </a:rPr>
              <a:t>Ida Tarbell’s </a:t>
            </a:r>
            <a:r>
              <a:rPr lang="en-US" sz="3200" b="0" i="1" u="sng" strike="noStrike" cap="none" baseline="0">
                <a:solidFill>
                  <a:schemeClr val="dk1"/>
                </a:solidFill>
                <a:latin typeface="Calibri"/>
                <a:ea typeface="Calibri"/>
                <a:cs typeface="Calibri"/>
                <a:sym typeface="Calibri"/>
              </a:rPr>
              <a:t>The History of Standard Oil</a:t>
            </a:r>
            <a:r>
              <a:rPr lang="en-US" sz="3200" b="0" i="0" u="none" strike="noStrike" cap="none" baseline="0">
                <a:solidFill>
                  <a:schemeClr val="dk1"/>
                </a:solidFill>
                <a:latin typeface="Calibri"/>
                <a:ea typeface="Calibri"/>
                <a:cs typeface="Calibri"/>
                <a:sym typeface="Calibri"/>
              </a:rPr>
              <a:t> (1904) revealed Rockefeller’s ruthless business practices and called for the break-up of large monopolies </a:t>
            </a:r>
          </a:p>
        </p:txBody>
      </p:sp>
      <p:pic>
        <p:nvPicPr>
          <p:cNvPr id="186" name="Shape 186"/>
          <p:cNvPicPr preferRelativeResize="0"/>
          <p:nvPr/>
        </p:nvPicPr>
        <p:blipFill rotWithShape="1">
          <a:blip r:embed="rId5">
            <a:alphaModFix/>
          </a:blip>
          <a:srcRect/>
          <a:stretch/>
        </p:blipFill>
        <p:spPr>
          <a:xfrm>
            <a:off x="4689475" y="3954462"/>
            <a:ext cx="3768725" cy="2827337"/>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Shape 190"/>
        <p:cNvGrpSpPr/>
        <p:nvPr/>
      </p:nvGrpSpPr>
      <p:grpSpPr>
        <a:xfrm>
          <a:off x="0" y="0"/>
          <a:ext cx="0" cy="0"/>
          <a:chOff x="0" y="0"/>
          <a:chExt cx="0" cy="0"/>
        </a:xfrm>
      </p:grpSpPr>
      <p:sp>
        <p:nvSpPr>
          <p:cNvPr id="191" name="Shape 191"/>
          <p:cNvSpPr txBox="1"/>
          <p:nvPr/>
        </p:nvSpPr>
        <p:spPr>
          <a:xfrm>
            <a:off x="152400" y="98425"/>
            <a:ext cx="8915400" cy="511174"/>
          </a:xfrm>
          <a:prstGeom prst="rect">
            <a:avLst/>
          </a:prstGeom>
          <a:noFill/>
          <a:ln>
            <a:noFill/>
          </a:ln>
        </p:spPr>
        <p:txBody>
          <a:bodyPr lIns="91425" tIns="45700" rIns="91425" bIns="45700" anchor="t" anchorCtr="0">
            <a:noAutofit/>
          </a:bodyPr>
          <a:lstStyle/>
          <a:p>
            <a:pPr marL="0" marR="0" lvl="0" indent="0" algn="ctr" rtl="0">
              <a:lnSpc>
                <a:spcPct val="85000"/>
              </a:lnSpc>
              <a:spcBef>
                <a:spcPts val="0"/>
              </a:spcBef>
              <a:spcAft>
                <a:spcPts val="0"/>
              </a:spcAft>
              <a:buClr>
                <a:schemeClr val="dk1"/>
              </a:buClr>
              <a:buSzPct val="25000"/>
              <a:buFont typeface="Calibri"/>
              <a:buNone/>
            </a:pPr>
            <a:r>
              <a:rPr lang="en-US" sz="3200" b="0" i="0" u="none" strike="noStrike" cap="none" baseline="0">
                <a:solidFill>
                  <a:schemeClr val="dk1"/>
                </a:solidFill>
                <a:latin typeface="Calibri"/>
                <a:ea typeface="Calibri"/>
                <a:cs typeface="Calibri"/>
                <a:sym typeface="Calibri"/>
              </a:rPr>
              <a:t>What did Upton Sinclair’s </a:t>
            </a:r>
            <a:r>
              <a:rPr lang="en-US" sz="3200" b="0" i="1" u="sng" strike="noStrike" cap="none" baseline="0">
                <a:solidFill>
                  <a:schemeClr val="dk1"/>
                </a:solidFill>
                <a:latin typeface="Calibri"/>
                <a:ea typeface="Calibri"/>
                <a:cs typeface="Calibri"/>
                <a:sym typeface="Calibri"/>
              </a:rPr>
              <a:t>The Jungle</a:t>
            </a:r>
            <a:r>
              <a:rPr lang="en-US" sz="3200" b="0" i="0" u="none" strike="noStrike" cap="none" baseline="0">
                <a:solidFill>
                  <a:schemeClr val="dk1"/>
                </a:solidFill>
                <a:latin typeface="Calibri"/>
                <a:ea typeface="Calibri"/>
                <a:cs typeface="Calibri"/>
                <a:sym typeface="Calibri"/>
              </a:rPr>
              <a:t> (1906) expose? </a:t>
            </a:r>
          </a:p>
        </p:txBody>
      </p:sp>
      <p:pic>
        <p:nvPicPr>
          <p:cNvPr id="192" name="Shape 192"/>
          <p:cNvPicPr preferRelativeResize="0"/>
          <p:nvPr/>
        </p:nvPicPr>
        <p:blipFill rotWithShape="1">
          <a:blip r:embed="rId3">
            <a:alphaModFix/>
          </a:blip>
          <a:srcRect/>
          <a:stretch/>
        </p:blipFill>
        <p:spPr>
          <a:xfrm>
            <a:off x="138111" y="687387"/>
            <a:ext cx="3976687" cy="6094412"/>
          </a:xfrm>
          <a:prstGeom prst="rect">
            <a:avLst/>
          </a:prstGeom>
          <a:noFill/>
          <a:ln>
            <a:noFill/>
          </a:ln>
        </p:spPr>
      </p:pic>
      <p:pic>
        <p:nvPicPr>
          <p:cNvPr id="193" name="Shape 193"/>
          <p:cNvPicPr preferRelativeResize="0"/>
          <p:nvPr/>
        </p:nvPicPr>
        <p:blipFill rotWithShape="1">
          <a:blip r:embed="rId4">
            <a:alphaModFix/>
          </a:blip>
          <a:srcRect/>
          <a:stretch/>
        </p:blipFill>
        <p:spPr>
          <a:xfrm>
            <a:off x="4191000" y="687387"/>
            <a:ext cx="4792661" cy="6094412"/>
          </a:xfrm>
          <a:prstGeom prst="rect">
            <a:avLst/>
          </a:prstGeom>
          <a:noFill/>
          <a:ln>
            <a:noFill/>
          </a:ln>
        </p:spPr>
      </p:pic>
      <p:pic>
        <p:nvPicPr>
          <p:cNvPr id="194" name="Shape 194"/>
          <p:cNvPicPr preferRelativeResize="0"/>
          <p:nvPr/>
        </p:nvPicPr>
        <p:blipFill rotWithShape="1">
          <a:blip r:embed="rId5">
            <a:alphaModFix/>
          </a:blip>
          <a:srcRect/>
          <a:stretch/>
        </p:blipFill>
        <p:spPr>
          <a:xfrm rot="-2880000">
            <a:off x="2982117" y="7160418"/>
            <a:ext cx="2022475" cy="788987"/>
          </a:xfrm>
          <a:prstGeom prst="rect">
            <a:avLst/>
          </a:prstGeom>
          <a:noFill/>
          <a:ln>
            <a:noFill/>
          </a:ln>
        </p:spPr>
      </p:pic>
      <p:pic>
        <p:nvPicPr>
          <p:cNvPr id="195" name="Shape 195"/>
          <p:cNvPicPr preferRelativeResize="0"/>
          <p:nvPr/>
        </p:nvPicPr>
        <p:blipFill rotWithShape="1">
          <a:blip r:embed="rId5">
            <a:alphaModFix/>
          </a:blip>
          <a:srcRect/>
          <a:stretch/>
        </p:blipFill>
        <p:spPr>
          <a:xfrm rot="-2040000">
            <a:off x="2622550" y="6788149"/>
            <a:ext cx="2022474" cy="788986"/>
          </a:xfrm>
          <a:prstGeom prst="rect">
            <a:avLst/>
          </a:prstGeom>
          <a:noFill/>
          <a:ln>
            <a:noFill/>
          </a:ln>
        </p:spPr>
      </p:pic>
      <p:sp>
        <p:nvSpPr>
          <p:cNvPr id="196" name="Shape 196"/>
          <p:cNvSpPr txBox="1"/>
          <p:nvPr/>
        </p:nvSpPr>
        <p:spPr>
          <a:xfrm>
            <a:off x="4191000" y="715962"/>
            <a:ext cx="4792661" cy="2603499"/>
          </a:xfrm>
          <a:prstGeom prst="rect">
            <a:avLst/>
          </a:prstGeom>
          <a:solidFill>
            <a:srgbClr val="FFFF99"/>
          </a:solidFill>
          <a:ln w="12700"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lnSpc>
                <a:spcPct val="85000"/>
              </a:lnSpc>
              <a:spcBef>
                <a:spcPts val="0"/>
              </a:spcBef>
              <a:spcAft>
                <a:spcPts val="0"/>
              </a:spcAft>
              <a:buClr>
                <a:schemeClr val="dk1"/>
              </a:buClr>
              <a:buSzPct val="25000"/>
              <a:buFont typeface="Calibri"/>
              <a:buNone/>
            </a:pPr>
            <a:r>
              <a:rPr lang="en-US" sz="3200" b="0" i="0" u="none" strike="noStrike" cap="none" baseline="0">
                <a:solidFill>
                  <a:schemeClr val="dk1"/>
                </a:solidFill>
                <a:latin typeface="Calibri"/>
                <a:ea typeface="Calibri"/>
                <a:cs typeface="Calibri"/>
                <a:sym typeface="Calibri"/>
              </a:rPr>
              <a:t>Upton Sinclair’s </a:t>
            </a:r>
            <a:r>
              <a:rPr lang="en-US" sz="3200" b="0" i="1" u="sng" strike="noStrike" cap="none" baseline="0">
                <a:solidFill>
                  <a:schemeClr val="dk1"/>
                </a:solidFill>
                <a:latin typeface="Calibri"/>
                <a:ea typeface="Calibri"/>
                <a:cs typeface="Calibri"/>
                <a:sym typeface="Calibri"/>
              </a:rPr>
              <a:t>The Jungle</a:t>
            </a:r>
            <a:r>
              <a:rPr lang="en-US" sz="3200" b="0" i="0" u="none" strike="noStrike" cap="none" baseline="0">
                <a:solidFill>
                  <a:schemeClr val="dk1"/>
                </a:solidFill>
                <a:latin typeface="Calibri"/>
                <a:ea typeface="Calibri"/>
                <a:cs typeface="Calibri"/>
                <a:sym typeface="Calibri"/>
              </a:rPr>
              <a:t> (1906) revealed the unsanitary conditions of slaughterhouses and led to government regulation of food industries  </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p:nvPr/>
        </p:nvSpPr>
        <p:spPr>
          <a:xfrm>
            <a:off x="29700" y="2171225"/>
            <a:ext cx="9084599" cy="3000000"/>
          </a:xfrm>
          <a:prstGeom prst="rect">
            <a:avLst/>
          </a:prstGeom>
          <a:noFill/>
          <a:ln>
            <a:noFill/>
          </a:ln>
        </p:spPr>
        <p:txBody>
          <a:bodyPr lIns="91425" tIns="91425" rIns="91425" bIns="91425" anchor="ctr" anchorCtr="0">
            <a:noAutofit/>
          </a:bodyPr>
          <a:lstStyle/>
          <a:p>
            <a:pPr lvl="0" rtl="0">
              <a:spcBef>
                <a:spcPts val="0"/>
              </a:spcBef>
              <a:buNone/>
            </a:pPr>
            <a:r>
              <a:rPr lang="en-US">
                <a:solidFill>
                  <a:schemeClr val="dk1"/>
                </a:solidFill>
                <a:latin typeface="Trebuchet MS"/>
                <a:ea typeface="Trebuchet MS"/>
                <a:cs typeface="Trebuchet MS"/>
                <a:sym typeface="Trebuchet MS"/>
              </a:rPr>
              <a:t>Cut up by the two-thousand-revolutions- a-minute flyers, and mixed with half a ton of other meat, no odor that ever was in a ham could make any difference. There was never the least attention paid to what was cut up for sausage; there would come all the way back from Europe old sausage that had been rejected, and that was moldy and white – it would be dosed with </a:t>
            </a:r>
            <a:r>
              <a:rPr lang="en-US">
                <a:solidFill>
                  <a:srgbClr val="FF0000"/>
                </a:solidFill>
                <a:latin typeface="Trebuchet MS"/>
                <a:ea typeface="Trebuchet MS"/>
                <a:cs typeface="Trebuchet MS"/>
                <a:sym typeface="Trebuchet MS"/>
              </a:rPr>
              <a:t>borax and glycerin</a:t>
            </a:r>
            <a:r>
              <a:rPr lang="en-US">
                <a:solidFill>
                  <a:schemeClr val="dk1"/>
                </a:solidFill>
                <a:latin typeface="Trebuchet MS"/>
                <a:ea typeface="Trebuchet MS"/>
                <a:cs typeface="Trebuchet MS"/>
                <a:sym typeface="Trebuchet MS"/>
              </a:rPr>
              <a:t>, and dumped into the hoppers, and made over again for home consumption. There would be meat that had tumbled out on the floor, in the dirt and sawdust, where the workers had tramped and spit uncounted billions of consumption germs. There would be meat stored in great piles in rooms; and the water from leaky roofs would drip over it, and thousands of rats would race about on it. It was too dark in these storage places to see well, but a man could run his hand over these piles of meat and sweep off handfuls of the dried </a:t>
            </a:r>
            <a:r>
              <a:rPr lang="en-US">
                <a:solidFill>
                  <a:srgbClr val="FF0000"/>
                </a:solidFill>
                <a:latin typeface="Trebuchet MS"/>
                <a:ea typeface="Trebuchet MS"/>
                <a:cs typeface="Trebuchet MS"/>
                <a:sym typeface="Trebuchet MS"/>
              </a:rPr>
              <a:t>dung of rats</a:t>
            </a:r>
            <a:r>
              <a:rPr lang="en-US">
                <a:solidFill>
                  <a:schemeClr val="dk1"/>
                </a:solidFill>
                <a:latin typeface="Trebuchet MS"/>
                <a:ea typeface="Trebuchet MS"/>
                <a:cs typeface="Trebuchet MS"/>
                <a:sym typeface="Trebuchet MS"/>
              </a:rPr>
              <a:t>. These rats were nuisances, and the packers would put poisoned bread out for them; they would die, and </a:t>
            </a:r>
            <a:r>
              <a:rPr lang="en-US">
                <a:solidFill>
                  <a:srgbClr val="FF0000"/>
                </a:solidFill>
                <a:latin typeface="Trebuchet MS"/>
                <a:ea typeface="Trebuchet MS"/>
                <a:cs typeface="Trebuchet MS"/>
                <a:sym typeface="Trebuchet MS"/>
              </a:rPr>
              <a:t>then rats, bread, and meat would go into the hoppers together</a:t>
            </a:r>
            <a:r>
              <a:rPr lang="en-US">
                <a:solidFill>
                  <a:schemeClr val="dk1"/>
                </a:solidFill>
                <a:latin typeface="Trebuchet MS"/>
                <a:ea typeface="Trebuchet MS"/>
                <a:cs typeface="Trebuchet MS"/>
                <a:sym typeface="Trebuchet MS"/>
              </a:rPr>
              <a:t>. This is no fairy story and no joke; the meat would be shoveled into carts, and the man who did the shoveling would not trouble to lift out a rat even when he saw one – there were things that went into the sausage in comparison with which a poisoned rat was a tidbit. There was no place for the men to wash their hands before they ate their dinner, and so they made a practice of </a:t>
            </a:r>
            <a:r>
              <a:rPr lang="en-US">
                <a:solidFill>
                  <a:srgbClr val="FF0000"/>
                </a:solidFill>
                <a:latin typeface="Trebuchet MS"/>
                <a:ea typeface="Trebuchet MS"/>
                <a:cs typeface="Trebuchet MS"/>
                <a:sym typeface="Trebuchet MS"/>
              </a:rPr>
              <a:t>washing them in the water that was to be ladled into the sausage</a:t>
            </a:r>
            <a:r>
              <a:rPr lang="en-US">
                <a:solidFill>
                  <a:schemeClr val="dk1"/>
                </a:solidFill>
                <a:latin typeface="Trebuchet MS"/>
                <a:ea typeface="Trebuchet MS"/>
                <a:cs typeface="Trebuchet MS"/>
                <a:sym typeface="Trebuchet MS"/>
              </a:rPr>
              <a:t>. There were the butt-ends of smoked meat, and the scraps of corned beef, and all the odds and ends of the waste of the plants, that would be dumped into old barrels in the cellar and left there. Under the system of rigid economy which the packers enforced, there were some jobs that it only paid to do once in a long time, and among these was the cleaning out of the waste barrels. Every spring they did it; and in the barrels would be dirt and rust and old nails and stale water – and cartload after cartload of it would be taken up and dumped into the hoppers with fresh meat, and sent out to the public's breakfast. Some of it they would make into </a:t>
            </a:r>
            <a:r>
              <a:rPr lang="en-US">
                <a:solidFill>
                  <a:srgbClr val="FF0000"/>
                </a:solidFill>
                <a:latin typeface="Trebuchet MS"/>
                <a:ea typeface="Trebuchet MS"/>
                <a:cs typeface="Trebuchet MS"/>
                <a:sym typeface="Trebuchet MS"/>
              </a:rPr>
              <a:t>"smoked" sausage</a:t>
            </a:r>
            <a:r>
              <a:rPr lang="en-US">
                <a:solidFill>
                  <a:schemeClr val="dk1"/>
                </a:solidFill>
                <a:latin typeface="Trebuchet MS"/>
                <a:ea typeface="Trebuchet MS"/>
                <a:cs typeface="Trebuchet MS"/>
                <a:sym typeface="Trebuchet MS"/>
              </a:rPr>
              <a:t> – but as the smoking took time, and was therefore expensive, they would call upon their chemistry department, and </a:t>
            </a:r>
            <a:r>
              <a:rPr lang="en-US">
                <a:solidFill>
                  <a:srgbClr val="FF0000"/>
                </a:solidFill>
                <a:latin typeface="Trebuchet MS"/>
                <a:ea typeface="Trebuchet MS"/>
                <a:cs typeface="Trebuchet MS"/>
                <a:sym typeface="Trebuchet MS"/>
              </a:rPr>
              <a:t>preserve it with borax and color it with gelatin to make it brown.</a:t>
            </a:r>
            <a:r>
              <a:rPr lang="en-US">
                <a:solidFill>
                  <a:schemeClr val="dk1"/>
                </a:solidFill>
                <a:latin typeface="Trebuchet MS"/>
                <a:ea typeface="Trebuchet MS"/>
                <a:cs typeface="Trebuchet MS"/>
                <a:sym typeface="Trebuchet MS"/>
              </a:rPr>
              <a:t> All of their sausage came out of the same bowl, but when they came to wrap it they would stamp some of it "special," and for this they would charge two cents more a pound.</a:t>
            </a:r>
          </a:p>
        </p:txBody>
      </p:sp>
      <p:sp>
        <p:nvSpPr>
          <p:cNvPr id="202" name="Shape 202"/>
          <p:cNvSpPr txBox="1"/>
          <p:nvPr/>
        </p:nvSpPr>
        <p:spPr>
          <a:xfrm>
            <a:off x="1856000" y="383950"/>
            <a:ext cx="5180999" cy="670800"/>
          </a:xfrm>
          <a:prstGeom prst="rect">
            <a:avLst/>
          </a:prstGeom>
          <a:noFill/>
          <a:ln>
            <a:noFill/>
          </a:ln>
        </p:spPr>
        <p:txBody>
          <a:bodyPr lIns="91425" tIns="91425" rIns="91425" bIns="91425" anchor="t" anchorCtr="0">
            <a:noAutofit/>
          </a:bodyPr>
          <a:lstStyle/>
          <a:p>
            <a:pPr marL="457200" indent="457200">
              <a:spcBef>
                <a:spcPts val="0"/>
              </a:spcBef>
              <a:buNone/>
            </a:pPr>
            <a:r>
              <a:rPr lang="en-US" sz="2400" i="1"/>
              <a:t>The Jungle</a:t>
            </a:r>
            <a:r>
              <a:rPr lang="en-US" sz="2400"/>
              <a:t> Excerpt</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Shape 207"/>
          <p:cNvPicPr preferRelativeResize="0"/>
          <p:nvPr/>
        </p:nvPicPr>
        <p:blipFill rotWithShape="1">
          <a:blip r:embed="rId3">
            <a:alphaModFix/>
          </a:blip>
          <a:srcRect/>
          <a:stretch/>
        </p:blipFill>
        <p:spPr>
          <a:xfrm>
            <a:off x="609600" y="1436687"/>
            <a:ext cx="8077199" cy="5345111"/>
          </a:xfrm>
          <a:prstGeom prst="rect">
            <a:avLst/>
          </a:prstGeom>
          <a:noFill/>
          <a:ln>
            <a:noFill/>
          </a:ln>
        </p:spPr>
      </p:pic>
      <p:sp>
        <p:nvSpPr>
          <p:cNvPr id="208" name="Shape 208"/>
          <p:cNvSpPr txBox="1"/>
          <p:nvPr/>
        </p:nvSpPr>
        <p:spPr>
          <a:xfrm>
            <a:off x="152400" y="152400"/>
            <a:ext cx="8763000" cy="1308100"/>
          </a:xfrm>
          <a:prstGeom prst="rect">
            <a:avLst/>
          </a:prstGeom>
          <a:solidFill>
            <a:srgbClr val="CCFFCC"/>
          </a:solidFill>
          <a:ln w="12700"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lnSpc>
                <a:spcPct val="85000"/>
              </a:lnSpc>
              <a:spcBef>
                <a:spcPts val="0"/>
              </a:spcBef>
              <a:spcAft>
                <a:spcPts val="0"/>
              </a:spcAft>
              <a:buClr>
                <a:schemeClr val="dk1"/>
              </a:buClr>
              <a:buSzPct val="25000"/>
              <a:buFont typeface="Calibri"/>
              <a:buNone/>
            </a:pPr>
            <a:r>
              <a:rPr lang="en-US" sz="3100" b="0" i="1" u="sng" strike="noStrike" cap="none" baseline="0">
                <a:solidFill>
                  <a:schemeClr val="dk1"/>
                </a:solidFill>
                <a:latin typeface="Calibri"/>
                <a:ea typeface="Calibri"/>
                <a:cs typeface="Calibri"/>
                <a:sym typeface="Calibri"/>
              </a:rPr>
              <a:t>Quick Class Discussion</a:t>
            </a:r>
            <a:r>
              <a:rPr lang="en-US" sz="3100" b="0" i="0" u="none" strike="noStrike" cap="none" baseline="0">
                <a:solidFill>
                  <a:schemeClr val="dk1"/>
                </a:solidFill>
                <a:latin typeface="Calibri"/>
                <a:ea typeface="Calibri"/>
                <a:cs typeface="Calibri"/>
                <a:sym typeface="Calibri"/>
              </a:rPr>
              <a:t>: </a:t>
            </a:r>
            <a:br>
              <a:rPr lang="en-US" sz="3100" b="0" i="0" u="none" strike="noStrike" cap="none" baseline="0">
                <a:solidFill>
                  <a:schemeClr val="dk1"/>
                </a:solidFill>
                <a:latin typeface="Calibri"/>
                <a:ea typeface="Calibri"/>
                <a:cs typeface="Calibri"/>
                <a:sym typeface="Calibri"/>
              </a:rPr>
            </a:br>
            <a:r>
              <a:rPr lang="en-US" sz="3100" b="0" i="0" u="none" strike="noStrike" cap="none" baseline="0">
                <a:solidFill>
                  <a:schemeClr val="dk1"/>
                </a:solidFill>
                <a:latin typeface="Calibri"/>
                <a:ea typeface="Calibri"/>
                <a:cs typeface="Calibri"/>
                <a:sym typeface="Calibri"/>
              </a:rPr>
              <a:t>Why</a:t>
            </a:r>
            <a:r>
              <a:rPr lang="en-US" sz="3100">
                <a:solidFill>
                  <a:schemeClr val="dk1"/>
                </a:solidFill>
                <a:latin typeface="Calibri"/>
                <a:ea typeface="Calibri"/>
                <a:cs typeface="Calibri"/>
                <a:sym typeface="Calibri"/>
              </a:rPr>
              <a:t> do you think </a:t>
            </a:r>
            <a:r>
              <a:rPr lang="en-US" sz="3100" b="0" i="0" u="none" strike="noStrike" cap="none" baseline="0">
                <a:solidFill>
                  <a:schemeClr val="dk1"/>
                </a:solidFill>
                <a:latin typeface="Calibri"/>
                <a:ea typeface="Calibri"/>
                <a:cs typeface="Calibri"/>
                <a:sym typeface="Calibri"/>
              </a:rPr>
              <a:t>the book generated outrage from Americans and politicians? </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p:nvPr/>
        </p:nvSpPr>
        <p:spPr>
          <a:xfrm>
            <a:off x="152400" y="104775"/>
            <a:ext cx="4090987" cy="1189037"/>
          </a:xfrm>
          <a:prstGeom prst="rect">
            <a:avLst/>
          </a:prstGeom>
          <a:solidFill>
            <a:srgbClr val="C2F0FF"/>
          </a:solidFill>
          <a:ln w="12700"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Calibri"/>
              <a:buNone/>
            </a:pPr>
            <a:r>
              <a:rPr lang="en-US" sz="3100" b="0" i="0" u="none" strike="noStrike" cap="none" baseline="0">
                <a:solidFill>
                  <a:schemeClr val="dk1"/>
                </a:solidFill>
                <a:latin typeface="Calibri"/>
                <a:ea typeface="Calibri"/>
                <a:cs typeface="Calibri"/>
                <a:sym typeface="Calibri"/>
              </a:rPr>
              <a:t>The Progressive Era led to demands for equal rights by women</a:t>
            </a:r>
          </a:p>
        </p:txBody>
      </p:sp>
      <p:sp>
        <p:nvSpPr>
          <p:cNvPr id="214" name="Shape 214"/>
          <p:cNvSpPr txBox="1"/>
          <p:nvPr/>
        </p:nvSpPr>
        <p:spPr>
          <a:xfrm>
            <a:off x="4338637" y="104775"/>
            <a:ext cx="4652962" cy="1189037"/>
          </a:xfrm>
          <a:prstGeom prst="rect">
            <a:avLst/>
          </a:prstGeom>
          <a:solidFill>
            <a:srgbClr val="CCFFCC"/>
          </a:solidFill>
          <a:ln w="12700"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Calibri"/>
              <a:buNone/>
            </a:pPr>
            <a:r>
              <a:rPr lang="en-US" sz="3100" b="0" i="1" u="sng" strike="noStrike" cap="none" baseline="0">
                <a:solidFill>
                  <a:schemeClr val="dk1"/>
                </a:solidFill>
                <a:latin typeface="Calibri"/>
                <a:ea typeface="Calibri"/>
                <a:cs typeface="Calibri"/>
                <a:sym typeface="Calibri"/>
              </a:rPr>
              <a:t>Quick Class Discussion</a:t>
            </a:r>
            <a:r>
              <a:rPr lang="en-US" sz="3100" b="0" i="1" u="none" strike="noStrike" cap="none" baseline="0">
                <a:solidFill>
                  <a:schemeClr val="dk1"/>
                </a:solidFill>
                <a:latin typeface="Calibri"/>
                <a:ea typeface="Calibri"/>
                <a:cs typeface="Calibri"/>
                <a:sym typeface="Calibri"/>
              </a:rPr>
              <a:t>:</a:t>
            </a:r>
            <a:br>
              <a:rPr lang="en-US" sz="3100" b="0" i="1" u="none" strike="noStrike" cap="none" baseline="0">
                <a:solidFill>
                  <a:schemeClr val="dk1"/>
                </a:solidFill>
                <a:latin typeface="Calibri"/>
                <a:ea typeface="Calibri"/>
                <a:cs typeface="Calibri"/>
                <a:sym typeface="Calibri"/>
              </a:rPr>
            </a:br>
            <a:r>
              <a:rPr lang="en-US" sz="3100" b="0" i="1" u="none" strike="noStrike" cap="none" baseline="0">
                <a:solidFill>
                  <a:schemeClr val="dk1"/>
                </a:solidFill>
                <a:latin typeface="Calibri"/>
                <a:ea typeface="Calibri"/>
                <a:cs typeface="Calibri"/>
                <a:sym typeface="Calibri"/>
              </a:rPr>
              <a:t>In what ways were women discriminated against?</a:t>
            </a:r>
          </a:p>
        </p:txBody>
      </p:sp>
      <p:pic>
        <p:nvPicPr>
          <p:cNvPr id="215" name="Shape 215"/>
          <p:cNvPicPr preferRelativeResize="0"/>
          <p:nvPr/>
        </p:nvPicPr>
        <p:blipFill rotWithShape="1">
          <a:blip r:embed="rId3">
            <a:alphaModFix/>
          </a:blip>
          <a:srcRect/>
          <a:stretch/>
        </p:blipFill>
        <p:spPr>
          <a:xfrm>
            <a:off x="152400" y="1492250"/>
            <a:ext cx="8743949" cy="5218112"/>
          </a:xfrm>
          <a:prstGeom prst="rect">
            <a:avLst/>
          </a:prstGeom>
          <a:noFill/>
          <a:ln>
            <a:noFill/>
          </a:ln>
        </p:spPr>
      </p:pic>
      <p:pic>
        <p:nvPicPr>
          <p:cNvPr id="216" name="Shape 216"/>
          <p:cNvPicPr preferRelativeResize="0"/>
          <p:nvPr/>
        </p:nvPicPr>
        <p:blipFill rotWithShape="1">
          <a:blip r:embed="rId4">
            <a:alphaModFix/>
          </a:blip>
          <a:srcRect t="-480"/>
          <a:stretch/>
        </p:blipFill>
        <p:spPr>
          <a:xfrm>
            <a:off x="4437062" y="1447800"/>
            <a:ext cx="4554537" cy="5262562"/>
          </a:xfrm>
          <a:prstGeom prst="rect">
            <a:avLst/>
          </a:prstGeom>
          <a:noFill/>
          <a:ln>
            <a:noFill/>
          </a:ln>
        </p:spPr>
      </p:pic>
      <p:sp>
        <p:nvSpPr>
          <p:cNvPr id="217" name="Shape 217"/>
          <p:cNvSpPr txBox="1"/>
          <p:nvPr/>
        </p:nvSpPr>
        <p:spPr>
          <a:xfrm>
            <a:off x="152400" y="1506537"/>
            <a:ext cx="4090987" cy="1246187"/>
          </a:xfrm>
          <a:prstGeom prst="rect">
            <a:avLst/>
          </a:prstGeom>
          <a:solidFill>
            <a:srgbClr val="FFFFCC"/>
          </a:solidFill>
          <a:ln w="9525"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Calibri"/>
              <a:buNone/>
            </a:pPr>
            <a:r>
              <a:rPr lang="en-US" sz="3100" b="0" i="0" u="none" strike="noStrike" cap="none" baseline="0">
                <a:solidFill>
                  <a:schemeClr val="dk1"/>
                </a:solidFill>
                <a:latin typeface="Calibri"/>
                <a:ea typeface="Calibri"/>
                <a:cs typeface="Calibri"/>
                <a:sym typeface="Calibri"/>
              </a:rPr>
              <a:t>In most states, married women could not divorce or own property</a:t>
            </a:r>
          </a:p>
        </p:txBody>
      </p:sp>
      <p:sp>
        <p:nvSpPr>
          <p:cNvPr id="218" name="Shape 218"/>
          <p:cNvSpPr txBox="1"/>
          <p:nvPr/>
        </p:nvSpPr>
        <p:spPr>
          <a:xfrm>
            <a:off x="152400" y="5459412"/>
            <a:ext cx="4090987" cy="1246187"/>
          </a:xfrm>
          <a:prstGeom prst="rect">
            <a:avLst/>
          </a:prstGeom>
          <a:solidFill>
            <a:srgbClr val="FFCC99"/>
          </a:solidFill>
          <a:ln w="9525"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Calibri"/>
              <a:buNone/>
            </a:pPr>
            <a:r>
              <a:rPr lang="en-US" sz="3100" b="0" i="0" u="none" strike="noStrike" cap="none" baseline="0">
                <a:solidFill>
                  <a:schemeClr val="dk1"/>
                </a:solidFill>
                <a:latin typeface="Calibri"/>
                <a:ea typeface="Calibri"/>
                <a:cs typeface="Calibri"/>
                <a:sym typeface="Calibri"/>
              </a:rPr>
              <a:t>Women were expected to remain at home as wives and mothers </a:t>
            </a:r>
          </a:p>
        </p:txBody>
      </p:sp>
      <p:sp>
        <p:nvSpPr>
          <p:cNvPr id="219" name="Shape 219"/>
          <p:cNvSpPr txBox="1"/>
          <p:nvPr/>
        </p:nvSpPr>
        <p:spPr>
          <a:xfrm>
            <a:off x="152400" y="2944811"/>
            <a:ext cx="4090987" cy="1246187"/>
          </a:xfrm>
          <a:prstGeom prst="rect">
            <a:avLst/>
          </a:prstGeom>
          <a:solidFill>
            <a:srgbClr val="FFCCFF"/>
          </a:solidFill>
          <a:ln w="9525"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Calibri"/>
              <a:buNone/>
            </a:pPr>
            <a:r>
              <a:rPr lang="en-US" sz="3100" b="0" i="0" u="none" strike="noStrike" cap="none" baseline="0">
                <a:solidFill>
                  <a:schemeClr val="dk1"/>
                </a:solidFill>
                <a:latin typeface="Calibri"/>
                <a:ea typeface="Calibri"/>
                <a:cs typeface="Calibri"/>
                <a:sym typeface="Calibri"/>
              </a:rPr>
              <a:t>Women could not vote, but black, immigrant, and illiterate men could</a:t>
            </a:r>
          </a:p>
        </p:txBody>
      </p:sp>
      <p:sp>
        <p:nvSpPr>
          <p:cNvPr id="220" name="Shape 220"/>
          <p:cNvSpPr txBox="1"/>
          <p:nvPr/>
        </p:nvSpPr>
        <p:spPr>
          <a:xfrm>
            <a:off x="152400" y="4402137"/>
            <a:ext cx="4090987" cy="855661"/>
          </a:xfrm>
          <a:prstGeom prst="rect">
            <a:avLst/>
          </a:prstGeom>
          <a:solidFill>
            <a:srgbClr val="CCCCFF"/>
          </a:solidFill>
          <a:ln w="9525"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Calibri"/>
              <a:buNone/>
            </a:pPr>
            <a:r>
              <a:rPr lang="en-US" sz="3100" b="0" i="0" u="none" strike="noStrike" cap="none" baseline="0">
                <a:solidFill>
                  <a:schemeClr val="dk1"/>
                </a:solidFill>
                <a:latin typeface="Calibri"/>
                <a:ea typeface="Calibri"/>
                <a:cs typeface="Calibri"/>
                <a:sym typeface="Calibri"/>
              </a:rPr>
              <a:t>Women workers were paid less than men</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1143000" y="0"/>
            <a:ext cx="7772400" cy="1143000"/>
          </a:xfrm>
          <a:prstGeom prst="rect">
            <a:avLst/>
          </a:prstGeom>
        </p:spPr>
        <p:txBody>
          <a:bodyPr lIns="91425" tIns="91425" rIns="91425" bIns="91425" anchor="ctr" anchorCtr="0">
            <a:noAutofit/>
          </a:bodyPr>
          <a:lstStyle/>
          <a:p>
            <a:pPr>
              <a:spcBef>
                <a:spcPts val="0"/>
              </a:spcBef>
              <a:buNone/>
            </a:pPr>
            <a:r>
              <a:rPr lang="en-US" sz="3600"/>
              <a:t>Announcements</a:t>
            </a:r>
          </a:p>
        </p:txBody>
      </p:sp>
      <p:sp>
        <p:nvSpPr>
          <p:cNvPr id="61" name="Shape 61"/>
          <p:cNvSpPr txBox="1">
            <a:spLocks noGrp="1"/>
          </p:cNvSpPr>
          <p:nvPr>
            <p:ph type="body" idx="1"/>
          </p:nvPr>
        </p:nvSpPr>
        <p:spPr>
          <a:xfrm>
            <a:off x="914400" y="1219200"/>
            <a:ext cx="8229600" cy="5638800"/>
          </a:xfrm>
          <a:prstGeom prst="rect">
            <a:avLst/>
          </a:prstGeom>
        </p:spPr>
        <p:txBody>
          <a:bodyPr lIns="91425" tIns="91425" rIns="91425" bIns="91425" anchor="t" anchorCtr="0">
            <a:noAutofit/>
          </a:bodyPr>
          <a:lstStyle/>
          <a:p>
            <a:pPr>
              <a:spcBef>
                <a:spcPts val="0"/>
              </a:spcBef>
              <a:buNone/>
            </a:pPr>
            <a:r>
              <a:rPr lang="en-US" sz="3000"/>
              <a:t>Unit 2 test will be Tuesday, October 6. </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Shape 225"/>
          <p:cNvPicPr preferRelativeResize="0"/>
          <p:nvPr/>
        </p:nvPicPr>
        <p:blipFill rotWithShape="1">
          <a:blip r:embed="rId3">
            <a:alphaModFix/>
          </a:blip>
          <a:srcRect/>
          <a:stretch/>
        </p:blipFill>
        <p:spPr>
          <a:xfrm>
            <a:off x="1255712" y="2598736"/>
            <a:ext cx="6897686" cy="4183061"/>
          </a:xfrm>
          <a:prstGeom prst="rect">
            <a:avLst/>
          </a:prstGeom>
          <a:noFill/>
          <a:ln>
            <a:noFill/>
          </a:ln>
        </p:spPr>
      </p:pic>
      <p:sp>
        <p:nvSpPr>
          <p:cNvPr id="226" name="Shape 226"/>
          <p:cNvSpPr txBox="1"/>
          <p:nvPr/>
        </p:nvSpPr>
        <p:spPr>
          <a:xfrm>
            <a:off x="762000" y="104775"/>
            <a:ext cx="7696199" cy="865187"/>
          </a:xfrm>
          <a:prstGeom prst="rect">
            <a:avLst/>
          </a:prstGeom>
          <a:solidFill>
            <a:srgbClr val="C2F0FF"/>
          </a:solidFill>
          <a:ln w="12700"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Calibri"/>
              <a:buNone/>
            </a:pPr>
            <a:r>
              <a:rPr lang="en-US" sz="3100" b="0" i="0" u="none" strike="noStrike" cap="none" baseline="0">
                <a:solidFill>
                  <a:schemeClr val="dk1"/>
                </a:solidFill>
                <a:latin typeface="Calibri"/>
                <a:ea typeface="Calibri"/>
                <a:cs typeface="Calibri"/>
                <a:sym typeface="Calibri"/>
              </a:rPr>
              <a:t>The Gilded Age brought new opportunities for women and new ideas about personal rights </a:t>
            </a:r>
          </a:p>
        </p:txBody>
      </p:sp>
      <p:sp>
        <p:nvSpPr>
          <p:cNvPr id="227" name="Shape 227"/>
          <p:cNvSpPr txBox="1"/>
          <p:nvPr/>
        </p:nvSpPr>
        <p:spPr>
          <a:xfrm>
            <a:off x="173036" y="1123950"/>
            <a:ext cx="4703762" cy="1238250"/>
          </a:xfrm>
          <a:prstGeom prst="rect">
            <a:avLst/>
          </a:prstGeom>
          <a:solidFill>
            <a:srgbClr val="FFCC99"/>
          </a:solidFill>
          <a:ln w="9525"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Calibri"/>
              <a:buNone/>
            </a:pPr>
            <a:r>
              <a:rPr lang="en-US" sz="3100" b="0" i="0" u="none" strike="noStrike" cap="none" baseline="0">
                <a:solidFill>
                  <a:schemeClr val="dk1"/>
                </a:solidFill>
                <a:latin typeface="Calibri"/>
                <a:ea typeface="Calibri"/>
                <a:cs typeface="Calibri"/>
                <a:sym typeface="Calibri"/>
              </a:rPr>
              <a:t>Women lived independently in cities as secretaries, store clerks, telephone operators</a:t>
            </a:r>
          </a:p>
        </p:txBody>
      </p:sp>
      <p:sp>
        <p:nvSpPr>
          <p:cNvPr id="228" name="Shape 228"/>
          <p:cNvSpPr txBox="1"/>
          <p:nvPr/>
        </p:nvSpPr>
        <p:spPr>
          <a:xfrm>
            <a:off x="5105400" y="1123950"/>
            <a:ext cx="3809999" cy="1247774"/>
          </a:xfrm>
          <a:prstGeom prst="rect">
            <a:avLst/>
          </a:prstGeom>
          <a:solidFill>
            <a:srgbClr val="CCFFCC"/>
          </a:solidFill>
          <a:ln w="9525"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Calibri"/>
              <a:buNone/>
            </a:pPr>
            <a:r>
              <a:rPr lang="en-US" sz="3100" b="0" i="0" u="none" strike="noStrike" cap="none" baseline="0">
                <a:solidFill>
                  <a:schemeClr val="dk1"/>
                </a:solidFill>
                <a:latin typeface="Calibri"/>
                <a:ea typeface="Calibri"/>
                <a:cs typeface="Calibri"/>
                <a:sym typeface="Calibri"/>
              </a:rPr>
              <a:t>More girls graduated from high school and attended universities </a:t>
            </a:r>
          </a:p>
        </p:txBody>
      </p:sp>
      <p:pic>
        <p:nvPicPr>
          <p:cNvPr id="229" name="Shape 229"/>
          <p:cNvPicPr preferRelativeResize="0"/>
          <p:nvPr/>
        </p:nvPicPr>
        <p:blipFill rotWithShape="1">
          <a:blip r:embed="rId4">
            <a:alphaModFix/>
          </a:blip>
          <a:srcRect/>
          <a:stretch/>
        </p:blipFill>
        <p:spPr>
          <a:xfrm>
            <a:off x="222250" y="2514600"/>
            <a:ext cx="5721349" cy="4271962"/>
          </a:xfrm>
          <a:prstGeom prst="rect">
            <a:avLst/>
          </a:prstGeom>
          <a:noFill/>
          <a:ln>
            <a:noFill/>
          </a:ln>
        </p:spPr>
      </p:pic>
      <p:pic>
        <p:nvPicPr>
          <p:cNvPr id="230" name="Shape 230"/>
          <p:cNvPicPr preferRelativeResize="0"/>
          <p:nvPr/>
        </p:nvPicPr>
        <p:blipFill rotWithShape="1">
          <a:blip r:embed="rId5">
            <a:alphaModFix/>
          </a:blip>
          <a:srcRect b="170"/>
          <a:stretch/>
        </p:blipFill>
        <p:spPr>
          <a:xfrm>
            <a:off x="6043612" y="2514600"/>
            <a:ext cx="3100386" cy="4259262"/>
          </a:xfrm>
          <a:prstGeom prst="rect">
            <a:avLst/>
          </a:prstGeom>
          <a:noFill/>
          <a:ln>
            <a:noFill/>
          </a:ln>
        </p:spPr>
      </p:pic>
      <p:sp>
        <p:nvSpPr>
          <p:cNvPr id="231" name="Shape 231"/>
          <p:cNvSpPr txBox="1"/>
          <p:nvPr/>
        </p:nvSpPr>
        <p:spPr>
          <a:xfrm>
            <a:off x="222250" y="6324600"/>
            <a:ext cx="5721349" cy="461961"/>
          </a:xfrm>
          <a:prstGeom prst="rect">
            <a:avLst/>
          </a:prstGeom>
          <a:solidFill>
            <a:schemeClr val="lt1"/>
          </a:solid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C00000"/>
              </a:buClr>
              <a:buSzPct val="25000"/>
              <a:buFont typeface="Calibri"/>
              <a:buNone/>
            </a:pPr>
            <a:r>
              <a:rPr lang="en-US" sz="2400" b="0" i="0" u="none" strike="noStrike" cap="none" baseline="0">
                <a:solidFill>
                  <a:srgbClr val="C00000"/>
                </a:solidFill>
                <a:latin typeface="Calibri"/>
                <a:ea typeface="Calibri"/>
                <a:cs typeface="Calibri"/>
                <a:sym typeface="Calibri"/>
              </a:rPr>
              <a:t>Graduating class of 1898,  Oberlin College</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Shape 236"/>
          <p:cNvPicPr preferRelativeResize="0"/>
          <p:nvPr/>
        </p:nvPicPr>
        <p:blipFill rotWithShape="1">
          <a:blip r:embed="rId3">
            <a:alphaModFix/>
          </a:blip>
          <a:srcRect/>
          <a:stretch/>
        </p:blipFill>
        <p:spPr>
          <a:xfrm>
            <a:off x="76200" y="2252661"/>
            <a:ext cx="2659062" cy="4529137"/>
          </a:xfrm>
          <a:prstGeom prst="rect">
            <a:avLst/>
          </a:prstGeom>
          <a:noFill/>
          <a:ln>
            <a:noFill/>
          </a:ln>
        </p:spPr>
      </p:pic>
      <p:pic>
        <p:nvPicPr>
          <p:cNvPr id="237" name="Shape 237"/>
          <p:cNvPicPr preferRelativeResize="0"/>
          <p:nvPr/>
        </p:nvPicPr>
        <p:blipFill rotWithShape="1">
          <a:blip r:embed="rId4">
            <a:alphaModFix/>
          </a:blip>
          <a:srcRect l="2728" r="24654"/>
          <a:stretch/>
        </p:blipFill>
        <p:spPr>
          <a:xfrm>
            <a:off x="2819400" y="1905000"/>
            <a:ext cx="6211886" cy="4876799"/>
          </a:xfrm>
          <a:prstGeom prst="rect">
            <a:avLst/>
          </a:prstGeom>
          <a:noFill/>
          <a:ln>
            <a:noFill/>
          </a:ln>
        </p:spPr>
      </p:pic>
      <p:sp>
        <p:nvSpPr>
          <p:cNvPr id="238" name="Shape 238"/>
          <p:cNvSpPr txBox="1"/>
          <p:nvPr/>
        </p:nvSpPr>
        <p:spPr>
          <a:xfrm>
            <a:off x="85725" y="71436"/>
            <a:ext cx="2649537" cy="2062162"/>
          </a:xfrm>
          <a:prstGeom prst="rect">
            <a:avLst/>
          </a:prstGeom>
          <a:solidFill>
            <a:srgbClr val="FFCC99"/>
          </a:solidFill>
          <a:ln w="9525"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Calibri"/>
              <a:buNone/>
            </a:pPr>
            <a:r>
              <a:rPr lang="en-US" sz="3200" b="0" i="0" u="none" strike="noStrike" cap="none" baseline="0">
                <a:solidFill>
                  <a:schemeClr val="dk1"/>
                </a:solidFill>
                <a:latin typeface="Calibri"/>
                <a:ea typeface="Calibri"/>
                <a:cs typeface="Calibri"/>
                <a:sym typeface="Calibri"/>
              </a:rPr>
              <a:t>Women reformers gained laws that banned prostitution </a:t>
            </a:r>
          </a:p>
        </p:txBody>
      </p:sp>
      <p:sp>
        <p:nvSpPr>
          <p:cNvPr id="239" name="Shape 239"/>
          <p:cNvSpPr txBox="1"/>
          <p:nvPr/>
        </p:nvSpPr>
        <p:spPr>
          <a:xfrm>
            <a:off x="2819400" y="76200"/>
            <a:ext cx="6211886" cy="1677986"/>
          </a:xfrm>
          <a:prstGeom prst="rect">
            <a:avLst/>
          </a:prstGeom>
          <a:solidFill>
            <a:srgbClr val="CCFFCC"/>
          </a:solidFill>
          <a:ln w="9525"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lnSpc>
                <a:spcPct val="80000"/>
              </a:lnSpc>
              <a:spcBef>
                <a:spcPts val="0"/>
              </a:spcBef>
              <a:spcAft>
                <a:spcPts val="0"/>
              </a:spcAft>
              <a:buClr>
                <a:srgbClr val="2D5CB9"/>
              </a:buClr>
              <a:buSzPct val="25000"/>
              <a:buFont typeface="Calibri"/>
              <a:buNone/>
            </a:pPr>
            <a:r>
              <a:rPr lang="en-US" sz="3200" b="0" i="0" u="none" strike="noStrike" cap="none" baseline="0">
                <a:solidFill>
                  <a:srgbClr val="2D5CB9"/>
                </a:solidFill>
                <a:latin typeface="Calibri"/>
                <a:ea typeface="Calibri"/>
                <a:cs typeface="Calibri"/>
                <a:sym typeface="Calibri"/>
              </a:rPr>
              <a:t>Margaret Sanger </a:t>
            </a:r>
            <a:r>
              <a:rPr lang="en-US" sz="3200" b="0" i="0" u="none" strike="noStrike" cap="none" baseline="0">
                <a:solidFill>
                  <a:schemeClr val="dk1"/>
                </a:solidFill>
                <a:latin typeface="Calibri"/>
                <a:ea typeface="Calibri"/>
                <a:cs typeface="Calibri"/>
                <a:sym typeface="Calibri"/>
              </a:rPr>
              <a:t>promoted birth control for poor and middle-class women and opened the first birth control clinic in the U.S. in 1915</a:t>
            </a:r>
          </a:p>
        </p:txBody>
      </p:sp>
      <p:pic>
        <p:nvPicPr>
          <p:cNvPr id="240" name="Shape 240"/>
          <p:cNvPicPr preferRelativeResize="0"/>
          <p:nvPr/>
        </p:nvPicPr>
        <p:blipFill rotWithShape="1">
          <a:blip r:embed="rId5">
            <a:alphaModFix/>
          </a:blip>
          <a:srcRect l="4162" r="3532" b="4544"/>
          <a:stretch/>
        </p:blipFill>
        <p:spPr>
          <a:xfrm>
            <a:off x="2819400" y="1905000"/>
            <a:ext cx="3152775" cy="4914899"/>
          </a:xfrm>
          <a:prstGeom prst="rect">
            <a:avLst/>
          </a:prstGeom>
          <a:noFill/>
          <a:ln>
            <a:noFill/>
          </a:ln>
        </p:spPr>
      </p:pic>
      <p:pic>
        <p:nvPicPr>
          <p:cNvPr id="241" name="Shape 241"/>
          <p:cNvPicPr preferRelativeResize="0"/>
          <p:nvPr/>
        </p:nvPicPr>
        <p:blipFill rotWithShape="1">
          <a:blip r:embed="rId6">
            <a:alphaModFix/>
          </a:blip>
          <a:srcRect l="4107" t="5361" r="13760" b="11520"/>
          <a:stretch/>
        </p:blipFill>
        <p:spPr>
          <a:xfrm>
            <a:off x="6084887" y="1905000"/>
            <a:ext cx="3059111" cy="4953000"/>
          </a:xfrm>
          <a:prstGeom prst="rect">
            <a:avLst/>
          </a:prstGeom>
          <a:noFill/>
          <a:ln>
            <a:noFill/>
          </a:ln>
        </p:spPr>
      </p:pic>
      <p:pic>
        <p:nvPicPr>
          <p:cNvPr id="242" name="Shape 242"/>
          <p:cNvPicPr preferRelativeResize="0"/>
          <p:nvPr/>
        </p:nvPicPr>
        <p:blipFill rotWithShape="1">
          <a:blip r:embed="rId7">
            <a:alphaModFix/>
          </a:blip>
          <a:srcRect/>
          <a:stretch/>
        </p:blipFill>
        <p:spPr>
          <a:xfrm>
            <a:off x="76200" y="2252661"/>
            <a:ext cx="2659062" cy="4529137"/>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p:nvPr/>
        </p:nvSpPr>
        <p:spPr>
          <a:xfrm>
            <a:off x="533400" y="104775"/>
            <a:ext cx="8077199" cy="855661"/>
          </a:xfrm>
          <a:prstGeom prst="rect">
            <a:avLst/>
          </a:prstGeom>
          <a:solidFill>
            <a:srgbClr val="CCCCFF"/>
          </a:solidFill>
          <a:ln w="12700"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Calibri"/>
              <a:buNone/>
            </a:pPr>
            <a:r>
              <a:rPr lang="en-US" sz="3100" b="0" i="0" u="none" strike="noStrike" cap="none" baseline="0">
                <a:solidFill>
                  <a:schemeClr val="dk1"/>
                </a:solidFill>
                <a:latin typeface="Calibri"/>
                <a:ea typeface="Calibri"/>
                <a:cs typeface="Calibri"/>
                <a:sym typeface="Calibri"/>
              </a:rPr>
              <a:t>During the Progressive Era, many women took the lead and played important roles as reformers  </a:t>
            </a:r>
          </a:p>
        </p:txBody>
      </p:sp>
      <p:sp>
        <p:nvSpPr>
          <p:cNvPr id="248" name="Shape 248"/>
          <p:cNvSpPr txBox="1"/>
          <p:nvPr/>
        </p:nvSpPr>
        <p:spPr>
          <a:xfrm>
            <a:off x="6477000" y="5553075"/>
            <a:ext cx="2666999" cy="1304924"/>
          </a:xfrm>
          <a:prstGeom prst="rect">
            <a:avLst/>
          </a:prstGeom>
          <a:noFill/>
          <a:ln>
            <a:noFill/>
          </a:ln>
        </p:spPr>
        <p:txBody>
          <a:bodyPr lIns="91425" tIns="45700" rIns="91425" bIns="45700" anchor="t" anchorCtr="0">
            <a:noAutofit/>
          </a:bodyPr>
          <a:lstStyle/>
          <a:p>
            <a:pPr marL="0" marR="0" lvl="0" indent="0" algn="ctr" rtl="0">
              <a:lnSpc>
                <a:spcPct val="75000"/>
              </a:lnSpc>
              <a:spcBef>
                <a:spcPts val="0"/>
              </a:spcBef>
              <a:spcAft>
                <a:spcPts val="0"/>
              </a:spcAft>
              <a:buClr>
                <a:srgbClr val="0000CC"/>
              </a:buClr>
              <a:buSzPct val="25000"/>
              <a:buFont typeface="Calibri"/>
              <a:buNone/>
            </a:pPr>
            <a:r>
              <a:rPr lang="en-US" sz="2600" b="0" i="0" u="none" strike="noStrike" cap="none" baseline="0">
                <a:solidFill>
                  <a:srgbClr val="0000CC"/>
                </a:solidFill>
                <a:latin typeface="Calibri"/>
                <a:ea typeface="Calibri"/>
                <a:cs typeface="Calibri"/>
                <a:sym typeface="Calibri"/>
              </a:rPr>
              <a:t>Florence Kelley helped bring about child and women labor laws</a:t>
            </a:r>
          </a:p>
        </p:txBody>
      </p:sp>
      <p:sp>
        <p:nvSpPr>
          <p:cNvPr id="249" name="Shape 249"/>
          <p:cNvSpPr txBox="1"/>
          <p:nvPr/>
        </p:nvSpPr>
        <p:spPr>
          <a:xfrm>
            <a:off x="0" y="5553075"/>
            <a:ext cx="2286000" cy="1304924"/>
          </a:xfrm>
          <a:prstGeom prst="rect">
            <a:avLst/>
          </a:prstGeom>
          <a:noFill/>
          <a:ln>
            <a:noFill/>
          </a:ln>
        </p:spPr>
        <p:txBody>
          <a:bodyPr lIns="91425" tIns="45700" rIns="91425" bIns="45700" anchor="t" anchorCtr="0">
            <a:noAutofit/>
          </a:bodyPr>
          <a:lstStyle/>
          <a:p>
            <a:pPr marL="0" marR="0" lvl="0" indent="0" algn="ctr" rtl="0">
              <a:lnSpc>
                <a:spcPct val="75000"/>
              </a:lnSpc>
              <a:spcBef>
                <a:spcPts val="0"/>
              </a:spcBef>
              <a:spcAft>
                <a:spcPts val="0"/>
              </a:spcAft>
              <a:buClr>
                <a:srgbClr val="C00000"/>
              </a:buClr>
              <a:buSzPct val="25000"/>
              <a:buFont typeface="Calibri"/>
              <a:buNone/>
            </a:pPr>
            <a:r>
              <a:rPr lang="en-US" sz="2600" b="0" i="0" u="none" strike="noStrike" cap="none" baseline="0">
                <a:solidFill>
                  <a:srgbClr val="C00000"/>
                </a:solidFill>
                <a:latin typeface="Calibri"/>
                <a:ea typeface="Calibri"/>
                <a:cs typeface="Calibri"/>
                <a:sym typeface="Calibri"/>
              </a:rPr>
              <a:t>Jane Addams </a:t>
            </a:r>
            <a:br>
              <a:rPr lang="en-US" sz="2600" b="0" i="0" u="none" strike="noStrike" cap="none" baseline="0">
                <a:solidFill>
                  <a:srgbClr val="C00000"/>
                </a:solidFill>
                <a:latin typeface="Calibri"/>
                <a:ea typeface="Calibri"/>
                <a:cs typeface="Calibri"/>
                <a:sym typeface="Calibri"/>
              </a:rPr>
            </a:br>
            <a:r>
              <a:rPr lang="en-US" sz="2600" b="0" i="0" u="none" strike="noStrike" cap="none" baseline="0">
                <a:solidFill>
                  <a:srgbClr val="C00000"/>
                </a:solidFill>
                <a:latin typeface="Calibri"/>
                <a:ea typeface="Calibri"/>
                <a:cs typeface="Calibri"/>
                <a:sym typeface="Calibri"/>
              </a:rPr>
              <a:t>created the </a:t>
            </a:r>
            <a:br>
              <a:rPr lang="en-US" sz="2600" b="0" i="0" u="none" strike="noStrike" cap="none" baseline="0">
                <a:solidFill>
                  <a:srgbClr val="C00000"/>
                </a:solidFill>
                <a:latin typeface="Calibri"/>
                <a:ea typeface="Calibri"/>
                <a:cs typeface="Calibri"/>
                <a:sym typeface="Calibri"/>
              </a:rPr>
            </a:br>
            <a:r>
              <a:rPr lang="en-US" sz="2600" b="0" i="0" u="none" strike="noStrike" cap="none" baseline="0">
                <a:solidFill>
                  <a:srgbClr val="C00000"/>
                </a:solidFill>
                <a:latin typeface="Calibri"/>
                <a:ea typeface="Calibri"/>
                <a:cs typeface="Calibri"/>
                <a:sym typeface="Calibri"/>
              </a:rPr>
              <a:t>first settlement house</a:t>
            </a:r>
          </a:p>
        </p:txBody>
      </p:sp>
      <p:pic>
        <p:nvPicPr>
          <p:cNvPr id="250" name="Shape 250"/>
          <p:cNvPicPr preferRelativeResize="0"/>
          <p:nvPr/>
        </p:nvPicPr>
        <p:blipFill rotWithShape="1">
          <a:blip r:embed="rId3">
            <a:alphaModFix/>
          </a:blip>
          <a:srcRect/>
          <a:stretch/>
        </p:blipFill>
        <p:spPr>
          <a:xfrm>
            <a:off x="685800" y="685800"/>
            <a:ext cx="5105399" cy="4845050"/>
          </a:xfrm>
          <a:prstGeom prst="rect">
            <a:avLst/>
          </a:prstGeom>
          <a:noFill/>
          <a:ln>
            <a:noFill/>
          </a:ln>
        </p:spPr>
      </p:pic>
      <p:pic>
        <p:nvPicPr>
          <p:cNvPr id="251" name="Shape 251"/>
          <p:cNvPicPr preferRelativeResize="0"/>
          <p:nvPr/>
        </p:nvPicPr>
        <p:blipFill rotWithShape="1">
          <a:blip r:embed="rId4">
            <a:alphaModFix/>
          </a:blip>
          <a:srcRect/>
          <a:stretch/>
        </p:blipFill>
        <p:spPr>
          <a:xfrm>
            <a:off x="3657600" y="1644650"/>
            <a:ext cx="4144962" cy="3871912"/>
          </a:xfrm>
          <a:prstGeom prst="rect">
            <a:avLst/>
          </a:prstGeom>
          <a:noFill/>
          <a:ln>
            <a:noFill/>
          </a:ln>
        </p:spPr>
      </p:pic>
      <p:pic>
        <p:nvPicPr>
          <p:cNvPr id="252" name="Shape 252"/>
          <p:cNvPicPr preferRelativeResize="0"/>
          <p:nvPr/>
        </p:nvPicPr>
        <p:blipFill rotWithShape="1">
          <a:blip r:embed="rId5">
            <a:alphaModFix/>
          </a:blip>
          <a:srcRect/>
          <a:stretch/>
        </p:blipFill>
        <p:spPr>
          <a:xfrm>
            <a:off x="6172200" y="1249362"/>
            <a:ext cx="3600450" cy="4267199"/>
          </a:xfrm>
          <a:prstGeom prst="rect">
            <a:avLst/>
          </a:prstGeom>
          <a:noFill/>
          <a:ln>
            <a:noFill/>
          </a:ln>
        </p:spPr>
      </p:pic>
      <p:pic>
        <p:nvPicPr>
          <p:cNvPr id="253" name="Shape 253"/>
          <p:cNvPicPr preferRelativeResize="0"/>
          <p:nvPr/>
        </p:nvPicPr>
        <p:blipFill rotWithShape="1">
          <a:blip r:embed="rId6">
            <a:alphaModFix/>
          </a:blip>
          <a:srcRect/>
          <a:stretch/>
        </p:blipFill>
        <p:spPr>
          <a:xfrm>
            <a:off x="-304800" y="1738311"/>
            <a:ext cx="3124199" cy="3778250"/>
          </a:xfrm>
          <a:prstGeom prst="rect">
            <a:avLst/>
          </a:prstGeom>
          <a:noFill/>
          <a:ln>
            <a:noFill/>
          </a:ln>
        </p:spPr>
      </p:pic>
      <p:sp>
        <p:nvSpPr>
          <p:cNvPr id="254" name="Shape 254"/>
          <p:cNvSpPr txBox="1"/>
          <p:nvPr/>
        </p:nvSpPr>
        <p:spPr>
          <a:xfrm>
            <a:off x="1981200" y="5553075"/>
            <a:ext cx="2666999" cy="1304924"/>
          </a:xfrm>
          <a:prstGeom prst="rect">
            <a:avLst/>
          </a:prstGeom>
          <a:noFill/>
          <a:ln>
            <a:noFill/>
          </a:ln>
        </p:spPr>
        <p:txBody>
          <a:bodyPr lIns="91425" tIns="45700" rIns="91425" bIns="45700" anchor="t" anchorCtr="0">
            <a:noAutofit/>
          </a:bodyPr>
          <a:lstStyle/>
          <a:p>
            <a:pPr marL="0" marR="0" lvl="0" indent="0" algn="ctr" rtl="0">
              <a:lnSpc>
                <a:spcPct val="75000"/>
              </a:lnSpc>
              <a:spcBef>
                <a:spcPts val="0"/>
              </a:spcBef>
              <a:spcAft>
                <a:spcPts val="0"/>
              </a:spcAft>
              <a:buClr>
                <a:srgbClr val="0000CC"/>
              </a:buClr>
              <a:buSzPct val="25000"/>
              <a:buFont typeface="Calibri"/>
              <a:buNone/>
            </a:pPr>
            <a:r>
              <a:rPr lang="en-US" sz="2600" b="0" i="0" u="none" strike="noStrike" cap="none" baseline="0">
                <a:solidFill>
                  <a:srgbClr val="0000CC"/>
                </a:solidFill>
                <a:latin typeface="Calibri"/>
                <a:ea typeface="Calibri"/>
                <a:cs typeface="Calibri"/>
                <a:sym typeface="Calibri"/>
              </a:rPr>
              <a:t>Muckraker Ida Tarbell exposed corporate monopolies</a:t>
            </a:r>
          </a:p>
        </p:txBody>
      </p:sp>
      <p:sp>
        <p:nvSpPr>
          <p:cNvPr id="255" name="Shape 255"/>
          <p:cNvSpPr txBox="1"/>
          <p:nvPr/>
        </p:nvSpPr>
        <p:spPr>
          <a:xfrm>
            <a:off x="4572000" y="5553075"/>
            <a:ext cx="2133599" cy="1304924"/>
          </a:xfrm>
          <a:prstGeom prst="rect">
            <a:avLst/>
          </a:prstGeom>
          <a:noFill/>
          <a:ln>
            <a:noFill/>
          </a:ln>
        </p:spPr>
        <p:txBody>
          <a:bodyPr lIns="91425" tIns="45700" rIns="91425" bIns="45700" anchor="t" anchorCtr="0">
            <a:noAutofit/>
          </a:bodyPr>
          <a:lstStyle/>
          <a:p>
            <a:pPr marL="0" marR="0" lvl="0" indent="0" algn="ctr" rtl="0">
              <a:lnSpc>
                <a:spcPct val="75000"/>
              </a:lnSpc>
              <a:spcBef>
                <a:spcPts val="0"/>
              </a:spcBef>
              <a:spcAft>
                <a:spcPts val="0"/>
              </a:spcAft>
              <a:buClr>
                <a:srgbClr val="C00000"/>
              </a:buClr>
              <a:buSzPct val="25000"/>
              <a:buFont typeface="Calibri"/>
              <a:buNone/>
            </a:pPr>
            <a:r>
              <a:rPr lang="en-US" sz="2600" b="0" i="0" u="none" strike="noStrike" cap="none" baseline="0">
                <a:solidFill>
                  <a:srgbClr val="C00000"/>
                </a:solidFill>
                <a:latin typeface="Calibri"/>
                <a:ea typeface="Calibri"/>
                <a:cs typeface="Calibri"/>
                <a:sym typeface="Calibri"/>
              </a:rPr>
              <a:t>The WCTU fought for prohibition laws  </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Shape 260"/>
          <p:cNvPicPr preferRelativeResize="0"/>
          <p:nvPr/>
        </p:nvPicPr>
        <p:blipFill rotWithShape="1">
          <a:blip r:embed="rId3">
            <a:alphaModFix/>
          </a:blip>
          <a:srcRect l="898" t="1856" r="964" b="13693"/>
          <a:stretch/>
        </p:blipFill>
        <p:spPr>
          <a:xfrm>
            <a:off x="457200" y="1096962"/>
            <a:ext cx="8285161" cy="5608637"/>
          </a:xfrm>
          <a:prstGeom prst="rect">
            <a:avLst/>
          </a:prstGeom>
          <a:noFill/>
          <a:ln>
            <a:noFill/>
          </a:ln>
        </p:spPr>
      </p:pic>
      <p:sp>
        <p:nvSpPr>
          <p:cNvPr id="261" name="Shape 261"/>
          <p:cNvSpPr txBox="1"/>
          <p:nvPr/>
        </p:nvSpPr>
        <p:spPr>
          <a:xfrm>
            <a:off x="134936" y="76200"/>
            <a:ext cx="8856662" cy="841374"/>
          </a:xfrm>
          <a:prstGeom prst="rect">
            <a:avLst/>
          </a:prstGeom>
          <a:solidFill>
            <a:srgbClr val="FFCCFF"/>
          </a:solidFill>
          <a:ln w="9525"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Calibri"/>
              <a:buNone/>
            </a:pPr>
            <a:r>
              <a:rPr lang="en-US" sz="3200" b="0" i="0" u="none" strike="noStrike" cap="none" baseline="0">
                <a:solidFill>
                  <a:schemeClr val="dk1"/>
                </a:solidFill>
                <a:latin typeface="Calibri"/>
                <a:ea typeface="Calibri"/>
                <a:cs typeface="Calibri"/>
                <a:sym typeface="Calibri"/>
              </a:rPr>
              <a:t>The most significant reform for women was the demand for suffrage (voting rights)</a:t>
            </a:r>
          </a:p>
        </p:txBody>
      </p:sp>
      <p:sp>
        <p:nvSpPr>
          <p:cNvPr id="262" name="Shape 262"/>
          <p:cNvSpPr txBox="1"/>
          <p:nvPr/>
        </p:nvSpPr>
        <p:spPr>
          <a:xfrm>
            <a:off x="134936" y="1096962"/>
            <a:ext cx="4894261" cy="1225550"/>
          </a:xfrm>
          <a:prstGeom prst="rect">
            <a:avLst/>
          </a:prstGeom>
          <a:solidFill>
            <a:srgbClr val="C2F0FF"/>
          </a:solidFill>
          <a:ln w="9525"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Calibri"/>
              <a:buNone/>
            </a:pPr>
            <a:r>
              <a:rPr lang="en-US" sz="3200" b="0" i="0" u="none" strike="noStrike" cap="none" baseline="0">
                <a:solidFill>
                  <a:schemeClr val="dk1"/>
                </a:solidFill>
                <a:latin typeface="Calibri"/>
                <a:ea typeface="Calibri"/>
                <a:cs typeface="Calibri"/>
                <a:sym typeface="Calibri"/>
              </a:rPr>
              <a:t>Women demanded property and voting rights in 1848 at the Seneca Falls Convention</a:t>
            </a:r>
          </a:p>
        </p:txBody>
      </p:sp>
      <p:pic>
        <p:nvPicPr>
          <p:cNvPr id="263" name="Shape 263"/>
          <p:cNvPicPr preferRelativeResize="0"/>
          <p:nvPr/>
        </p:nvPicPr>
        <p:blipFill rotWithShape="1">
          <a:blip r:embed="rId4">
            <a:alphaModFix/>
          </a:blip>
          <a:srcRect/>
          <a:stretch/>
        </p:blipFill>
        <p:spPr>
          <a:xfrm>
            <a:off x="5141912" y="1096962"/>
            <a:ext cx="3848099" cy="5608637"/>
          </a:xfrm>
          <a:prstGeom prst="rect">
            <a:avLst/>
          </a:prstGeom>
          <a:noFill/>
          <a:ln>
            <a:noFill/>
          </a:ln>
        </p:spPr>
      </p:pic>
      <p:pic>
        <p:nvPicPr>
          <p:cNvPr id="264" name="Shape 264"/>
          <p:cNvPicPr preferRelativeResize="0"/>
          <p:nvPr/>
        </p:nvPicPr>
        <p:blipFill rotWithShape="1">
          <a:blip r:embed="rId5">
            <a:alphaModFix/>
          </a:blip>
          <a:srcRect/>
          <a:stretch/>
        </p:blipFill>
        <p:spPr>
          <a:xfrm>
            <a:off x="152400" y="2552700"/>
            <a:ext cx="4876799" cy="4152899"/>
          </a:xfrm>
          <a:prstGeom prst="rect">
            <a:avLst/>
          </a:prstGeom>
          <a:noFill/>
          <a:ln>
            <a:noFill/>
          </a:ln>
        </p:spPr>
      </p:pic>
      <p:sp>
        <p:nvSpPr>
          <p:cNvPr id="265" name="Shape 265"/>
          <p:cNvSpPr txBox="1"/>
          <p:nvPr/>
        </p:nvSpPr>
        <p:spPr>
          <a:xfrm>
            <a:off x="152400" y="2438400"/>
            <a:ext cx="4867274" cy="1984374"/>
          </a:xfrm>
          <a:prstGeom prst="rect">
            <a:avLst/>
          </a:prstGeom>
          <a:solidFill>
            <a:srgbClr val="FFFFCC"/>
          </a:solidFill>
          <a:ln w="9525"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Calibri"/>
              <a:buNone/>
            </a:pPr>
            <a:r>
              <a:rPr lang="en-US" sz="3200" b="0" i="0" u="none" strike="noStrike" cap="none" baseline="0">
                <a:solidFill>
                  <a:schemeClr val="dk1"/>
                </a:solidFill>
                <a:latin typeface="Calibri"/>
                <a:ea typeface="Calibri"/>
                <a:cs typeface="Calibri"/>
                <a:sym typeface="Calibri"/>
              </a:rPr>
              <a:t>Women were frustrated after the Civil War in when black men gained the right to vote (15</a:t>
            </a:r>
            <a:r>
              <a:rPr lang="en-US" sz="3200" b="0" i="0" u="none" strike="noStrike" cap="none" baseline="30000">
                <a:solidFill>
                  <a:schemeClr val="dk1"/>
                </a:solidFill>
                <a:latin typeface="Calibri"/>
                <a:ea typeface="Calibri"/>
                <a:cs typeface="Calibri"/>
                <a:sym typeface="Calibri"/>
              </a:rPr>
              <a:t>th</a:t>
            </a:r>
            <a:r>
              <a:rPr lang="en-US" sz="3200" b="0" i="0" u="none" strike="noStrike" cap="none" baseline="0">
                <a:solidFill>
                  <a:schemeClr val="dk1"/>
                </a:solidFill>
                <a:latin typeface="Calibri"/>
                <a:ea typeface="Calibri"/>
                <a:cs typeface="Calibri"/>
                <a:sym typeface="Calibri"/>
              </a:rPr>
              <a:t> Amendment) but women did not </a:t>
            </a:r>
          </a:p>
        </p:txBody>
      </p:sp>
      <p:pic>
        <p:nvPicPr>
          <p:cNvPr id="266" name="Shape 266"/>
          <p:cNvPicPr preferRelativeResize="0"/>
          <p:nvPr/>
        </p:nvPicPr>
        <p:blipFill rotWithShape="1">
          <a:blip r:embed="rId6">
            <a:alphaModFix/>
          </a:blip>
          <a:srcRect t="20701" b="9660"/>
          <a:stretch/>
        </p:blipFill>
        <p:spPr>
          <a:xfrm>
            <a:off x="152400" y="4551362"/>
            <a:ext cx="4873624" cy="2230437"/>
          </a:xfrm>
          <a:prstGeom prst="rect">
            <a:avLst/>
          </a:prstGeom>
          <a:noFill/>
          <a:ln>
            <a:noFill/>
          </a:ln>
        </p:spPr>
      </p:pic>
      <p:sp>
        <p:nvSpPr>
          <p:cNvPr id="267" name="Shape 267"/>
          <p:cNvSpPr txBox="1"/>
          <p:nvPr/>
        </p:nvSpPr>
        <p:spPr>
          <a:xfrm>
            <a:off x="152400" y="4568825"/>
            <a:ext cx="4867274" cy="2071686"/>
          </a:xfrm>
          <a:prstGeom prst="rect">
            <a:avLst/>
          </a:prstGeom>
          <a:solidFill>
            <a:srgbClr val="CCFFCC"/>
          </a:solidFill>
          <a:ln w="9525"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Calibri"/>
              <a:buNone/>
            </a:pPr>
            <a:r>
              <a:rPr lang="en-US" sz="3200" b="0" i="0" u="none" strike="noStrike" cap="none" baseline="0">
                <a:solidFill>
                  <a:schemeClr val="dk1"/>
                </a:solidFill>
                <a:latin typeface="Calibri"/>
                <a:ea typeface="Calibri"/>
                <a:cs typeface="Calibri"/>
                <a:sym typeface="Calibri"/>
              </a:rPr>
              <a:t>In 1890, Susan B. Anthony and Elizabeth Stanton formed the National </a:t>
            </a:r>
            <a:r>
              <a:rPr lang="en-US" sz="3200" b="0" i="0" u="none" strike="noStrike" cap="none" baseline="0">
                <a:solidFill>
                  <a:srgbClr val="7030A0"/>
                </a:solidFill>
                <a:latin typeface="Calibri"/>
                <a:ea typeface="Calibri"/>
                <a:cs typeface="Calibri"/>
                <a:sym typeface="Calibri"/>
              </a:rPr>
              <a:t>American Women Suffrage Association (NAWSA)</a:t>
            </a:r>
          </a:p>
        </p:txBody>
      </p:sp>
      <p:pic>
        <p:nvPicPr>
          <p:cNvPr id="268" name="Shape 268"/>
          <p:cNvPicPr preferRelativeResize="0"/>
          <p:nvPr/>
        </p:nvPicPr>
        <p:blipFill rotWithShape="1">
          <a:blip r:embed="rId7">
            <a:alphaModFix/>
          </a:blip>
          <a:srcRect/>
          <a:stretch/>
        </p:blipFill>
        <p:spPr>
          <a:xfrm>
            <a:off x="5140325" y="1028700"/>
            <a:ext cx="3851274" cy="2933700"/>
          </a:xfrm>
          <a:prstGeom prst="rect">
            <a:avLst/>
          </a:prstGeom>
          <a:noFill/>
          <a:ln>
            <a:noFill/>
          </a:ln>
        </p:spPr>
      </p:pic>
      <p:pic>
        <p:nvPicPr>
          <p:cNvPr id="269" name="Shape 269"/>
          <p:cNvPicPr preferRelativeResize="0"/>
          <p:nvPr/>
        </p:nvPicPr>
        <p:blipFill rotWithShape="1">
          <a:blip r:embed="rId8">
            <a:alphaModFix/>
          </a:blip>
          <a:srcRect/>
          <a:stretch/>
        </p:blipFill>
        <p:spPr>
          <a:xfrm>
            <a:off x="5141912" y="4027487"/>
            <a:ext cx="3848099" cy="2762250"/>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p:nvPr/>
        </p:nvSpPr>
        <p:spPr>
          <a:xfrm>
            <a:off x="152400" y="152400"/>
            <a:ext cx="8763000" cy="890587"/>
          </a:xfrm>
          <a:prstGeom prst="rect">
            <a:avLst/>
          </a:prstGeom>
          <a:solidFill>
            <a:srgbClr val="CCCCFF"/>
          </a:solidFill>
          <a:ln w="9525"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Calibri"/>
              <a:buNone/>
            </a:pPr>
            <a:r>
              <a:rPr lang="en-US" sz="3200" b="0" i="0" u="none" strike="noStrike" cap="none" baseline="0">
                <a:solidFill>
                  <a:schemeClr val="dk1"/>
                </a:solidFill>
                <a:latin typeface="Calibri"/>
                <a:ea typeface="Calibri"/>
                <a:cs typeface="Calibri"/>
                <a:sym typeface="Calibri"/>
              </a:rPr>
              <a:t>NAWSA leaders pressured states to let women vote and called for a national suffrage amendment</a:t>
            </a:r>
          </a:p>
        </p:txBody>
      </p:sp>
      <p:pic>
        <p:nvPicPr>
          <p:cNvPr id="275" name="Shape 275"/>
          <p:cNvPicPr preferRelativeResize="0"/>
          <p:nvPr/>
        </p:nvPicPr>
        <p:blipFill rotWithShape="1">
          <a:blip r:embed="rId3">
            <a:alphaModFix/>
          </a:blip>
          <a:srcRect/>
          <a:stretch/>
        </p:blipFill>
        <p:spPr>
          <a:xfrm>
            <a:off x="152400" y="1295400"/>
            <a:ext cx="8816975" cy="4648199"/>
          </a:xfrm>
          <a:prstGeom prst="rect">
            <a:avLst/>
          </a:prstGeom>
          <a:noFill/>
          <a:ln>
            <a:noFill/>
          </a:ln>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p:nvPr/>
        </p:nvSpPr>
        <p:spPr>
          <a:xfrm>
            <a:off x="152400" y="111125"/>
            <a:ext cx="8915400" cy="879474"/>
          </a:xfrm>
          <a:prstGeom prst="rect">
            <a:avLst/>
          </a:prstGeom>
          <a:solidFill>
            <a:srgbClr val="CCFFCC"/>
          </a:solidFill>
          <a:ln w="9525"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Calibri"/>
              <a:buNone/>
            </a:pPr>
            <a:r>
              <a:rPr lang="en-US" sz="3200" b="0" i="0" u="none" strike="noStrike" cap="none" baseline="0">
                <a:solidFill>
                  <a:schemeClr val="dk1"/>
                </a:solidFill>
                <a:latin typeface="Calibri"/>
                <a:ea typeface="Calibri"/>
                <a:cs typeface="Calibri"/>
                <a:sym typeface="Calibri"/>
              </a:rPr>
              <a:t>By the early 1900s, most western states allowed women</a:t>
            </a:r>
            <a:r>
              <a:rPr lang="en-US" sz="2800" b="0" i="0" u="none" strike="noStrike" cap="none" baseline="0">
                <a:solidFill>
                  <a:schemeClr val="dk1"/>
                </a:solidFill>
                <a:latin typeface="Calibri"/>
                <a:ea typeface="Calibri"/>
                <a:cs typeface="Calibri"/>
                <a:sym typeface="Calibri"/>
              </a:rPr>
              <a:t> </a:t>
            </a:r>
            <a:r>
              <a:rPr lang="en-US" sz="3200" b="0" i="0" u="none" strike="noStrike" cap="none" baseline="0">
                <a:solidFill>
                  <a:schemeClr val="dk1"/>
                </a:solidFill>
                <a:latin typeface="Calibri"/>
                <a:ea typeface="Calibri"/>
                <a:cs typeface="Calibri"/>
                <a:sym typeface="Calibri"/>
              </a:rPr>
              <a:t>to</a:t>
            </a:r>
            <a:r>
              <a:rPr lang="en-US" sz="2800" b="0" i="0" u="none" strike="noStrike" cap="none" baseline="0">
                <a:solidFill>
                  <a:schemeClr val="dk1"/>
                </a:solidFill>
                <a:latin typeface="Calibri"/>
                <a:ea typeface="Calibri"/>
                <a:cs typeface="Calibri"/>
                <a:sym typeface="Calibri"/>
              </a:rPr>
              <a:t> </a:t>
            </a:r>
            <a:r>
              <a:rPr lang="en-US" sz="3200" b="0" i="0" u="none" strike="noStrike" cap="none" baseline="0">
                <a:solidFill>
                  <a:schemeClr val="dk1"/>
                </a:solidFill>
                <a:latin typeface="Calibri"/>
                <a:ea typeface="Calibri"/>
                <a:cs typeface="Calibri"/>
                <a:sym typeface="Calibri"/>
              </a:rPr>
              <a:t>vote</a:t>
            </a:r>
            <a:r>
              <a:rPr lang="en-US" sz="2800" b="0" i="0" u="none" strike="noStrike" cap="none" baseline="0">
                <a:solidFill>
                  <a:schemeClr val="dk1"/>
                </a:solidFill>
                <a:latin typeface="Calibri"/>
                <a:ea typeface="Calibri"/>
                <a:cs typeface="Calibri"/>
                <a:sym typeface="Calibri"/>
              </a:rPr>
              <a:t> </a:t>
            </a:r>
            <a:r>
              <a:rPr lang="en-US" sz="3200" b="0" i="0" u="none" strike="noStrike" cap="none" baseline="0">
                <a:solidFill>
                  <a:schemeClr val="dk1"/>
                </a:solidFill>
                <a:latin typeface="Calibri"/>
                <a:ea typeface="Calibri"/>
                <a:cs typeface="Calibri"/>
                <a:sym typeface="Calibri"/>
              </a:rPr>
              <a:t>but</a:t>
            </a:r>
            <a:r>
              <a:rPr lang="en-US" sz="2800" b="0" i="0" u="none" strike="noStrike" cap="none" baseline="0">
                <a:solidFill>
                  <a:schemeClr val="dk1"/>
                </a:solidFill>
                <a:latin typeface="Calibri"/>
                <a:ea typeface="Calibri"/>
                <a:cs typeface="Calibri"/>
                <a:sym typeface="Calibri"/>
              </a:rPr>
              <a:t> </a:t>
            </a:r>
            <a:r>
              <a:rPr lang="en-US" sz="3200" b="0" i="0" u="none" strike="noStrike" cap="none" baseline="0">
                <a:solidFill>
                  <a:schemeClr val="dk1"/>
                </a:solidFill>
                <a:latin typeface="Calibri"/>
                <a:ea typeface="Calibri"/>
                <a:cs typeface="Calibri"/>
                <a:sym typeface="Calibri"/>
              </a:rPr>
              <a:t>women</a:t>
            </a:r>
            <a:r>
              <a:rPr lang="en-US" sz="2800" b="0" i="0" u="none" strike="noStrike" cap="none" baseline="0">
                <a:solidFill>
                  <a:schemeClr val="dk1"/>
                </a:solidFill>
                <a:latin typeface="Calibri"/>
                <a:ea typeface="Calibri"/>
                <a:cs typeface="Calibri"/>
                <a:sym typeface="Calibri"/>
              </a:rPr>
              <a:t> </a:t>
            </a:r>
            <a:r>
              <a:rPr lang="en-US" sz="3200" b="0" i="0" u="none" strike="noStrike" cap="none" baseline="0">
                <a:solidFill>
                  <a:schemeClr val="dk1"/>
                </a:solidFill>
                <a:latin typeface="Calibri"/>
                <a:ea typeface="Calibri"/>
                <a:cs typeface="Calibri"/>
                <a:sym typeface="Calibri"/>
              </a:rPr>
              <a:t>in</a:t>
            </a:r>
            <a:r>
              <a:rPr lang="en-US" sz="2800" b="0" i="0" u="none" strike="noStrike" cap="none" baseline="0">
                <a:solidFill>
                  <a:schemeClr val="dk1"/>
                </a:solidFill>
                <a:latin typeface="Calibri"/>
                <a:ea typeface="Calibri"/>
                <a:cs typeface="Calibri"/>
                <a:sym typeface="Calibri"/>
              </a:rPr>
              <a:t> </a:t>
            </a:r>
            <a:r>
              <a:rPr lang="en-US" sz="3200" b="0" i="0" u="none" strike="noStrike" cap="none" baseline="0">
                <a:solidFill>
                  <a:schemeClr val="dk1"/>
                </a:solidFill>
                <a:latin typeface="Calibri"/>
                <a:ea typeface="Calibri"/>
                <a:cs typeface="Calibri"/>
                <a:sym typeface="Calibri"/>
              </a:rPr>
              <a:t>the</a:t>
            </a:r>
            <a:r>
              <a:rPr lang="en-US" sz="2800" b="0" i="0" u="none" strike="noStrike" cap="none" baseline="0">
                <a:solidFill>
                  <a:schemeClr val="dk1"/>
                </a:solidFill>
                <a:latin typeface="Calibri"/>
                <a:ea typeface="Calibri"/>
                <a:cs typeface="Calibri"/>
                <a:sym typeface="Calibri"/>
              </a:rPr>
              <a:t> </a:t>
            </a:r>
            <a:r>
              <a:rPr lang="en-US" sz="3200" b="0" i="0" u="none" strike="noStrike" cap="none" baseline="0">
                <a:solidFill>
                  <a:schemeClr val="dk1"/>
                </a:solidFill>
                <a:latin typeface="Calibri"/>
                <a:ea typeface="Calibri"/>
                <a:cs typeface="Calibri"/>
                <a:sym typeface="Calibri"/>
              </a:rPr>
              <a:t>East</a:t>
            </a:r>
            <a:r>
              <a:rPr lang="en-US" sz="2800" b="0" i="0" u="none" strike="noStrike" cap="none" baseline="0">
                <a:solidFill>
                  <a:schemeClr val="dk1"/>
                </a:solidFill>
                <a:latin typeface="Calibri"/>
                <a:ea typeface="Calibri"/>
                <a:cs typeface="Calibri"/>
                <a:sym typeface="Calibri"/>
              </a:rPr>
              <a:t> </a:t>
            </a:r>
            <a:r>
              <a:rPr lang="en-US" sz="3200" b="0" i="0" u="none" strike="noStrike" cap="none" baseline="0">
                <a:solidFill>
                  <a:schemeClr val="dk1"/>
                </a:solidFill>
                <a:latin typeface="Calibri"/>
                <a:ea typeface="Calibri"/>
                <a:cs typeface="Calibri"/>
                <a:sym typeface="Calibri"/>
              </a:rPr>
              <a:t>could</a:t>
            </a:r>
            <a:r>
              <a:rPr lang="en-US" sz="2800" b="0" i="0" u="none" strike="noStrike" cap="none" baseline="0">
                <a:solidFill>
                  <a:schemeClr val="dk1"/>
                </a:solidFill>
                <a:latin typeface="Calibri"/>
                <a:ea typeface="Calibri"/>
                <a:cs typeface="Calibri"/>
                <a:sym typeface="Calibri"/>
              </a:rPr>
              <a:t> </a:t>
            </a:r>
            <a:r>
              <a:rPr lang="en-US" sz="3200" b="0" i="0" u="none" strike="noStrike" cap="none" baseline="0">
                <a:solidFill>
                  <a:schemeClr val="dk1"/>
                </a:solidFill>
                <a:latin typeface="Calibri"/>
                <a:ea typeface="Calibri"/>
                <a:cs typeface="Calibri"/>
                <a:sym typeface="Calibri"/>
              </a:rPr>
              <a:t>not</a:t>
            </a:r>
            <a:r>
              <a:rPr lang="en-US" sz="2800" b="0" i="0" u="none" strike="noStrike" cap="none" baseline="0">
                <a:solidFill>
                  <a:schemeClr val="dk1"/>
                </a:solidFill>
                <a:latin typeface="Calibri"/>
                <a:ea typeface="Calibri"/>
                <a:cs typeface="Calibri"/>
                <a:sym typeface="Calibri"/>
              </a:rPr>
              <a:t> </a:t>
            </a:r>
            <a:r>
              <a:rPr lang="en-US" sz="3200" b="0" i="0" u="none" strike="noStrike" cap="none" baseline="0">
                <a:solidFill>
                  <a:schemeClr val="dk1"/>
                </a:solidFill>
                <a:latin typeface="Calibri"/>
                <a:ea typeface="Calibri"/>
                <a:cs typeface="Calibri"/>
                <a:sym typeface="Calibri"/>
              </a:rPr>
              <a:t>vote</a:t>
            </a:r>
          </a:p>
        </p:txBody>
      </p:sp>
      <p:pic>
        <p:nvPicPr>
          <p:cNvPr id="281" name="Shape 281"/>
          <p:cNvPicPr preferRelativeResize="0"/>
          <p:nvPr/>
        </p:nvPicPr>
        <p:blipFill rotWithShape="1">
          <a:blip r:embed="rId3">
            <a:alphaModFix/>
          </a:blip>
          <a:srcRect/>
          <a:stretch/>
        </p:blipFill>
        <p:spPr>
          <a:xfrm>
            <a:off x="661987" y="1066800"/>
            <a:ext cx="7872412" cy="5594349"/>
          </a:xfrm>
          <a:prstGeom prst="rect">
            <a:avLst/>
          </a:prstGeom>
          <a:noFill/>
          <a:ln>
            <a:noFill/>
          </a:ln>
        </p:spPr>
      </p:pic>
      <p:pic>
        <p:nvPicPr>
          <p:cNvPr id="282" name="Shape 282"/>
          <p:cNvPicPr preferRelativeResize="0"/>
          <p:nvPr/>
        </p:nvPicPr>
        <p:blipFill rotWithShape="1">
          <a:blip r:embed="rId4">
            <a:alphaModFix/>
          </a:blip>
          <a:srcRect/>
          <a:stretch/>
        </p:blipFill>
        <p:spPr>
          <a:xfrm>
            <a:off x="152400" y="1079500"/>
            <a:ext cx="8858249" cy="5702299"/>
          </a:xfrm>
          <a:prstGeom prst="rect">
            <a:avLst/>
          </a:prstGeom>
          <a:noFill/>
          <a:ln>
            <a:noFill/>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Shape 287"/>
          <p:cNvPicPr preferRelativeResize="0"/>
          <p:nvPr/>
        </p:nvPicPr>
        <p:blipFill rotWithShape="1">
          <a:blip r:embed="rId3">
            <a:alphaModFix/>
          </a:blip>
          <a:srcRect b="7594"/>
          <a:stretch/>
        </p:blipFill>
        <p:spPr>
          <a:xfrm>
            <a:off x="566737" y="3001961"/>
            <a:ext cx="8043861" cy="3703637"/>
          </a:xfrm>
          <a:prstGeom prst="rect">
            <a:avLst/>
          </a:prstGeom>
          <a:noFill/>
          <a:ln>
            <a:noFill/>
          </a:ln>
        </p:spPr>
      </p:pic>
      <p:sp>
        <p:nvSpPr>
          <p:cNvPr id="288" name="Shape 288"/>
          <p:cNvSpPr txBox="1"/>
          <p:nvPr/>
        </p:nvSpPr>
        <p:spPr>
          <a:xfrm>
            <a:off x="304800" y="381000"/>
            <a:ext cx="3230561" cy="2308225"/>
          </a:xfrm>
          <a:prstGeom prst="rect">
            <a:avLst/>
          </a:prstGeom>
          <a:solidFill>
            <a:srgbClr val="FFCC99"/>
          </a:solidFill>
          <a:ln w="9525"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lnSpc>
                <a:spcPct val="90000"/>
              </a:lnSpc>
              <a:spcBef>
                <a:spcPts val="0"/>
              </a:spcBef>
              <a:spcAft>
                <a:spcPts val="0"/>
              </a:spcAft>
              <a:buClr>
                <a:schemeClr val="dk1"/>
              </a:buClr>
              <a:buSzPct val="25000"/>
              <a:buFont typeface="Calibri"/>
              <a:buNone/>
            </a:pPr>
            <a:r>
              <a:rPr lang="en-US" sz="3200" b="0" i="0" u="none" strike="noStrike" cap="none" baseline="0">
                <a:solidFill>
                  <a:schemeClr val="dk1"/>
                </a:solidFill>
                <a:latin typeface="Calibri"/>
                <a:ea typeface="Calibri"/>
                <a:cs typeface="Calibri"/>
                <a:sym typeface="Calibri"/>
              </a:rPr>
              <a:t>In 1920, the </a:t>
            </a:r>
            <a:br>
              <a:rPr lang="en-US" sz="3200" b="0" i="0" u="none" strike="noStrike" cap="none" baseline="0">
                <a:solidFill>
                  <a:schemeClr val="dk1"/>
                </a:solidFill>
                <a:latin typeface="Calibri"/>
                <a:ea typeface="Calibri"/>
                <a:cs typeface="Calibri"/>
                <a:sym typeface="Calibri"/>
              </a:rPr>
            </a:br>
            <a:r>
              <a:rPr lang="en-US" sz="3200" b="0" i="0" u="none" strike="noStrike" cap="none" baseline="0">
                <a:solidFill>
                  <a:schemeClr val="dk1"/>
                </a:solidFill>
                <a:latin typeface="Calibri"/>
                <a:ea typeface="Calibri"/>
                <a:cs typeface="Calibri"/>
                <a:sym typeface="Calibri"/>
              </a:rPr>
              <a:t>states ratified the </a:t>
            </a:r>
            <a:br>
              <a:rPr lang="en-US" sz="3200" b="0" i="0" u="none" strike="noStrike" cap="none" baseline="0">
                <a:solidFill>
                  <a:schemeClr val="dk1"/>
                </a:solidFill>
                <a:latin typeface="Calibri"/>
                <a:ea typeface="Calibri"/>
                <a:cs typeface="Calibri"/>
                <a:sym typeface="Calibri"/>
              </a:rPr>
            </a:br>
            <a:r>
              <a:rPr lang="en-US" sz="3200" b="0" i="0" u="none" strike="noStrike" cap="none" baseline="0">
                <a:solidFill>
                  <a:srgbClr val="FFFF00"/>
                </a:solidFill>
                <a:latin typeface="Calibri"/>
                <a:ea typeface="Calibri"/>
                <a:cs typeface="Calibri"/>
                <a:sym typeface="Calibri"/>
              </a:rPr>
              <a:t>19</a:t>
            </a:r>
            <a:r>
              <a:rPr lang="en-US" sz="3200" b="0" i="0" u="none" strike="noStrike" cap="none" baseline="30000">
                <a:solidFill>
                  <a:srgbClr val="FFFF00"/>
                </a:solidFill>
                <a:latin typeface="Calibri"/>
                <a:ea typeface="Calibri"/>
                <a:cs typeface="Calibri"/>
                <a:sym typeface="Calibri"/>
              </a:rPr>
              <a:t>th</a:t>
            </a:r>
            <a:r>
              <a:rPr lang="en-US" sz="3200" b="0" i="0" u="none" strike="noStrike" cap="none" baseline="0">
                <a:solidFill>
                  <a:srgbClr val="FFFF00"/>
                </a:solidFill>
                <a:latin typeface="Calibri"/>
                <a:ea typeface="Calibri"/>
                <a:cs typeface="Calibri"/>
                <a:sym typeface="Calibri"/>
              </a:rPr>
              <a:t> Amendment </a:t>
            </a:r>
            <a:r>
              <a:rPr lang="en-US" sz="3200" b="0" i="0" u="none" strike="noStrike" cap="none" baseline="0">
                <a:solidFill>
                  <a:schemeClr val="dk1"/>
                </a:solidFill>
                <a:latin typeface="Calibri"/>
                <a:ea typeface="Calibri"/>
                <a:cs typeface="Calibri"/>
                <a:sym typeface="Calibri"/>
              </a:rPr>
              <a:t>giving women to right to vote</a:t>
            </a:r>
          </a:p>
        </p:txBody>
      </p:sp>
      <p:pic>
        <p:nvPicPr>
          <p:cNvPr id="289" name="Shape 289"/>
          <p:cNvPicPr preferRelativeResize="0"/>
          <p:nvPr/>
        </p:nvPicPr>
        <p:blipFill rotWithShape="1">
          <a:blip r:embed="rId4">
            <a:alphaModFix/>
          </a:blip>
          <a:srcRect/>
          <a:stretch/>
        </p:blipFill>
        <p:spPr>
          <a:xfrm>
            <a:off x="3763962" y="152400"/>
            <a:ext cx="5116511" cy="2743199"/>
          </a:xfrm>
          <a:prstGeom prst="rect">
            <a:avLst/>
          </a:prstGeom>
          <a:noFill/>
          <a:ln>
            <a:noFill/>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Shape 294"/>
          <p:cNvSpPr txBox="1">
            <a:spLocks noGrp="1"/>
          </p:cNvSpPr>
          <p:nvPr>
            <p:ph type="title"/>
          </p:nvPr>
        </p:nvSpPr>
        <p:spPr>
          <a:xfrm>
            <a:off x="586075" y="0"/>
            <a:ext cx="7772400" cy="1143000"/>
          </a:xfrm>
          <a:prstGeom prst="rect">
            <a:avLst/>
          </a:prstGeom>
        </p:spPr>
        <p:txBody>
          <a:bodyPr lIns="91425" tIns="91425" rIns="91425" bIns="91425" anchor="ctr" anchorCtr="0">
            <a:noAutofit/>
          </a:bodyPr>
          <a:lstStyle/>
          <a:p>
            <a:pPr>
              <a:spcBef>
                <a:spcPts val="0"/>
              </a:spcBef>
              <a:buNone/>
            </a:pPr>
            <a:r>
              <a:rPr lang="en-US" sz="3600"/>
              <a:t>Women’s Suffrage</a:t>
            </a:r>
          </a:p>
        </p:txBody>
      </p:sp>
      <p:sp>
        <p:nvSpPr>
          <p:cNvPr id="295" name="Shape 295"/>
          <p:cNvSpPr txBox="1">
            <a:spLocks noGrp="1"/>
          </p:cNvSpPr>
          <p:nvPr>
            <p:ph type="body" idx="1"/>
          </p:nvPr>
        </p:nvSpPr>
        <p:spPr>
          <a:xfrm>
            <a:off x="128875" y="1143000"/>
            <a:ext cx="8229600" cy="5638800"/>
          </a:xfrm>
          <a:prstGeom prst="rect">
            <a:avLst/>
          </a:prstGeom>
        </p:spPr>
        <p:txBody>
          <a:bodyPr lIns="91425" tIns="91425" rIns="91425" bIns="91425" anchor="t" anchorCtr="0">
            <a:noAutofit/>
          </a:bodyPr>
          <a:lstStyle/>
          <a:p>
            <a:pPr rtl="0">
              <a:spcBef>
                <a:spcPts val="0"/>
              </a:spcBef>
              <a:buNone/>
            </a:pPr>
            <a:r>
              <a:rPr lang="en-US" u="sng">
                <a:solidFill>
                  <a:schemeClr val="hlink"/>
                </a:solidFill>
                <a:hlinkClick r:id="rId3"/>
              </a:rPr>
              <a:t>https://www.youtube.com/watch?v=pFOieRHRzh8</a:t>
            </a:r>
          </a:p>
          <a:p>
            <a:pPr lvl="0" rtl="0">
              <a:spcBef>
                <a:spcPts val="0"/>
              </a:spcBef>
              <a:buNone/>
            </a:pPr>
            <a:endParaRPr/>
          </a:p>
          <a:p>
            <a:pPr>
              <a:spcBef>
                <a:spcPts val="0"/>
              </a:spcBef>
              <a:buNone/>
            </a:pPr>
            <a:r>
              <a:rPr lang="en-US" sz="3000"/>
              <a:t>What arguments does the video make in favor of women’s suffrage?</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p:nvPr/>
        </p:nvSpPr>
        <p:spPr>
          <a:xfrm>
            <a:off x="152400" y="104775"/>
            <a:ext cx="4343400" cy="1189037"/>
          </a:xfrm>
          <a:prstGeom prst="rect">
            <a:avLst/>
          </a:prstGeom>
          <a:solidFill>
            <a:srgbClr val="C2F0FF"/>
          </a:solidFill>
          <a:ln w="12700"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Calibri"/>
              <a:buNone/>
            </a:pPr>
            <a:r>
              <a:rPr lang="en-US" sz="3100" b="0" i="0" u="none" strike="noStrike" cap="none" baseline="0">
                <a:solidFill>
                  <a:schemeClr val="dk1"/>
                </a:solidFill>
                <a:latin typeface="Calibri"/>
                <a:ea typeface="Calibri"/>
                <a:cs typeface="Calibri"/>
                <a:sym typeface="Calibri"/>
              </a:rPr>
              <a:t>The Progressive Era led to demands for equal rights by African Americans </a:t>
            </a:r>
          </a:p>
        </p:txBody>
      </p:sp>
      <p:sp>
        <p:nvSpPr>
          <p:cNvPr id="301" name="Shape 301"/>
          <p:cNvSpPr txBox="1"/>
          <p:nvPr/>
        </p:nvSpPr>
        <p:spPr>
          <a:xfrm>
            <a:off x="4648200" y="104775"/>
            <a:ext cx="4343400" cy="1189037"/>
          </a:xfrm>
          <a:prstGeom prst="rect">
            <a:avLst/>
          </a:prstGeom>
          <a:solidFill>
            <a:srgbClr val="CCFFCC"/>
          </a:solidFill>
          <a:ln w="12700"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Calibri"/>
              <a:buNone/>
            </a:pPr>
            <a:r>
              <a:rPr lang="en-US" sz="3100" b="0" i="1" u="sng" strike="noStrike" cap="none" baseline="0">
                <a:solidFill>
                  <a:schemeClr val="dk1"/>
                </a:solidFill>
                <a:latin typeface="Calibri"/>
                <a:ea typeface="Calibri"/>
                <a:cs typeface="Calibri"/>
                <a:sym typeface="Calibri"/>
              </a:rPr>
              <a:t>Quick Class Discussion</a:t>
            </a:r>
            <a:r>
              <a:rPr lang="en-US" sz="3100" b="0" i="1" u="none" strike="noStrike" cap="none" baseline="0">
                <a:solidFill>
                  <a:schemeClr val="dk1"/>
                </a:solidFill>
                <a:latin typeface="Calibri"/>
                <a:ea typeface="Calibri"/>
                <a:cs typeface="Calibri"/>
                <a:sym typeface="Calibri"/>
              </a:rPr>
              <a:t>:</a:t>
            </a:r>
            <a:br>
              <a:rPr lang="en-US" sz="3100" b="0" i="1" u="none" strike="noStrike" cap="none" baseline="0">
                <a:solidFill>
                  <a:schemeClr val="dk1"/>
                </a:solidFill>
                <a:latin typeface="Calibri"/>
                <a:ea typeface="Calibri"/>
                <a:cs typeface="Calibri"/>
                <a:sym typeface="Calibri"/>
              </a:rPr>
            </a:br>
            <a:r>
              <a:rPr lang="en-US" sz="3100" b="0" i="1" u="none" strike="noStrike" cap="none" baseline="0">
                <a:solidFill>
                  <a:schemeClr val="dk1"/>
                </a:solidFill>
                <a:latin typeface="Calibri"/>
                <a:ea typeface="Calibri"/>
                <a:cs typeface="Calibri"/>
                <a:sym typeface="Calibri"/>
              </a:rPr>
              <a:t>In what ways were blacks discriminated against?</a:t>
            </a:r>
          </a:p>
        </p:txBody>
      </p:sp>
      <p:pic>
        <p:nvPicPr>
          <p:cNvPr id="302" name="Shape 302"/>
          <p:cNvPicPr preferRelativeResize="0"/>
          <p:nvPr/>
        </p:nvPicPr>
        <p:blipFill rotWithShape="1">
          <a:blip r:embed="rId3">
            <a:alphaModFix/>
          </a:blip>
          <a:srcRect/>
          <a:stretch/>
        </p:blipFill>
        <p:spPr>
          <a:xfrm>
            <a:off x="457200" y="1447800"/>
            <a:ext cx="8267699" cy="5257799"/>
          </a:xfrm>
          <a:prstGeom prst="rect">
            <a:avLst/>
          </a:prstGeom>
          <a:noFill/>
          <a:ln>
            <a:noFill/>
          </a:ln>
        </p:spPr>
      </p:pic>
      <p:pic>
        <p:nvPicPr>
          <p:cNvPr id="303" name="Shape 303"/>
          <p:cNvPicPr preferRelativeResize="0"/>
          <p:nvPr/>
        </p:nvPicPr>
        <p:blipFill rotWithShape="1">
          <a:blip r:embed="rId4">
            <a:alphaModFix/>
          </a:blip>
          <a:srcRect/>
          <a:stretch/>
        </p:blipFill>
        <p:spPr>
          <a:xfrm>
            <a:off x="4652962" y="1431925"/>
            <a:ext cx="4343400" cy="2470149"/>
          </a:xfrm>
          <a:prstGeom prst="rect">
            <a:avLst/>
          </a:prstGeom>
          <a:noFill/>
          <a:ln>
            <a:noFill/>
          </a:ln>
        </p:spPr>
      </p:pic>
      <p:pic>
        <p:nvPicPr>
          <p:cNvPr id="304" name="Shape 304"/>
          <p:cNvPicPr preferRelativeResize="0"/>
          <p:nvPr/>
        </p:nvPicPr>
        <p:blipFill rotWithShape="1">
          <a:blip r:embed="rId5">
            <a:alphaModFix/>
          </a:blip>
          <a:srcRect/>
          <a:stretch/>
        </p:blipFill>
        <p:spPr>
          <a:xfrm>
            <a:off x="4652962" y="4038600"/>
            <a:ext cx="4338636" cy="2690811"/>
          </a:xfrm>
          <a:prstGeom prst="rect">
            <a:avLst/>
          </a:prstGeom>
          <a:noFill/>
          <a:ln>
            <a:noFill/>
          </a:ln>
        </p:spPr>
      </p:pic>
      <p:sp>
        <p:nvSpPr>
          <p:cNvPr id="305" name="Shape 305"/>
          <p:cNvSpPr txBox="1"/>
          <p:nvPr/>
        </p:nvSpPr>
        <p:spPr>
          <a:xfrm>
            <a:off x="152400" y="1371600"/>
            <a:ext cx="4343400" cy="1206499"/>
          </a:xfrm>
          <a:prstGeom prst="rect">
            <a:avLst/>
          </a:prstGeom>
          <a:solidFill>
            <a:srgbClr val="FFCC99"/>
          </a:solidFill>
          <a:ln w="12700"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Calibri"/>
              <a:buNone/>
            </a:pPr>
            <a:r>
              <a:rPr lang="en-US" sz="3100" b="0" i="0" u="none" strike="noStrike" cap="none" baseline="0">
                <a:solidFill>
                  <a:schemeClr val="dk1"/>
                </a:solidFill>
                <a:latin typeface="Calibri"/>
                <a:ea typeface="Calibri"/>
                <a:cs typeface="Calibri"/>
                <a:sym typeface="Calibri"/>
              </a:rPr>
              <a:t>80% of lived in rural areas in the South, most as sharecroppers </a:t>
            </a:r>
          </a:p>
        </p:txBody>
      </p:sp>
      <p:pic>
        <p:nvPicPr>
          <p:cNvPr id="306" name="Shape 306"/>
          <p:cNvPicPr preferRelativeResize="0"/>
          <p:nvPr/>
        </p:nvPicPr>
        <p:blipFill rotWithShape="1">
          <a:blip r:embed="rId6">
            <a:alphaModFix/>
          </a:blip>
          <a:srcRect/>
          <a:stretch/>
        </p:blipFill>
        <p:spPr>
          <a:xfrm>
            <a:off x="4648200" y="4860925"/>
            <a:ext cx="4359274" cy="1997075"/>
          </a:xfrm>
          <a:prstGeom prst="rect">
            <a:avLst/>
          </a:prstGeom>
          <a:noFill/>
          <a:ln>
            <a:noFill/>
          </a:ln>
        </p:spPr>
      </p:pic>
      <p:pic>
        <p:nvPicPr>
          <p:cNvPr id="307" name="Shape 307"/>
          <p:cNvPicPr preferRelativeResize="0"/>
          <p:nvPr/>
        </p:nvPicPr>
        <p:blipFill rotWithShape="1">
          <a:blip r:embed="rId7">
            <a:alphaModFix/>
          </a:blip>
          <a:srcRect/>
          <a:stretch/>
        </p:blipFill>
        <p:spPr>
          <a:xfrm>
            <a:off x="4652962" y="1431925"/>
            <a:ext cx="4367212" cy="3352799"/>
          </a:xfrm>
          <a:prstGeom prst="rect">
            <a:avLst/>
          </a:prstGeom>
          <a:noFill/>
          <a:ln>
            <a:noFill/>
          </a:ln>
        </p:spPr>
      </p:pic>
      <p:sp>
        <p:nvSpPr>
          <p:cNvPr id="308" name="Shape 308"/>
          <p:cNvSpPr txBox="1"/>
          <p:nvPr/>
        </p:nvSpPr>
        <p:spPr>
          <a:xfrm>
            <a:off x="152400" y="2667000"/>
            <a:ext cx="4343400" cy="804861"/>
          </a:xfrm>
          <a:prstGeom prst="rect">
            <a:avLst/>
          </a:prstGeom>
          <a:solidFill>
            <a:srgbClr val="FFFFCC"/>
          </a:solidFill>
          <a:ln w="12700"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Calibri"/>
              <a:buNone/>
            </a:pPr>
            <a:r>
              <a:rPr lang="en-US" sz="3100" b="0" i="0" u="none" strike="noStrike" cap="none" baseline="0">
                <a:solidFill>
                  <a:schemeClr val="dk1"/>
                </a:solidFill>
                <a:latin typeface="Calibri"/>
                <a:ea typeface="Calibri"/>
                <a:cs typeface="Calibri"/>
                <a:sym typeface="Calibri"/>
              </a:rPr>
              <a:t>Literacy tests and poll taxes limited black voting </a:t>
            </a:r>
          </a:p>
        </p:txBody>
      </p:sp>
      <p:sp>
        <p:nvSpPr>
          <p:cNvPr id="309" name="Shape 309"/>
          <p:cNvSpPr txBox="1"/>
          <p:nvPr/>
        </p:nvSpPr>
        <p:spPr>
          <a:xfrm>
            <a:off x="152400" y="3581400"/>
            <a:ext cx="4343400" cy="1554162"/>
          </a:xfrm>
          <a:prstGeom prst="rect">
            <a:avLst/>
          </a:prstGeom>
          <a:solidFill>
            <a:srgbClr val="CCFFCC"/>
          </a:solidFill>
          <a:ln w="12700"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Calibri"/>
              <a:buNone/>
            </a:pPr>
            <a:r>
              <a:rPr lang="en-US" sz="3100" b="0" i="0" u="none" strike="noStrike" cap="none" baseline="0">
                <a:solidFill>
                  <a:schemeClr val="dk1"/>
                </a:solidFill>
                <a:latin typeface="Calibri"/>
                <a:ea typeface="Calibri"/>
                <a:cs typeface="Calibri"/>
                <a:sym typeface="Calibri"/>
              </a:rPr>
              <a:t>Jim Crow laws segregated blacks in schools, hotels, restaurants, trains, and other public facilities </a:t>
            </a:r>
          </a:p>
        </p:txBody>
      </p:sp>
      <p:pic>
        <p:nvPicPr>
          <p:cNvPr id="310" name="Shape 310"/>
          <p:cNvPicPr preferRelativeResize="0"/>
          <p:nvPr/>
        </p:nvPicPr>
        <p:blipFill rotWithShape="1">
          <a:blip r:embed="rId8">
            <a:alphaModFix/>
          </a:blip>
          <a:srcRect/>
          <a:stretch/>
        </p:blipFill>
        <p:spPr>
          <a:xfrm>
            <a:off x="4684712" y="1431925"/>
            <a:ext cx="4306887" cy="5311774"/>
          </a:xfrm>
          <a:prstGeom prst="rect">
            <a:avLst/>
          </a:prstGeom>
          <a:noFill/>
          <a:ln>
            <a:noFill/>
          </a:ln>
        </p:spPr>
      </p:pic>
      <p:sp>
        <p:nvSpPr>
          <p:cNvPr id="311" name="Shape 311"/>
          <p:cNvSpPr txBox="1"/>
          <p:nvPr/>
        </p:nvSpPr>
        <p:spPr>
          <a:xfrm>
            <a:off x="152400" y="5229225"/>
            <a:ext cx="4343400" cy="1628775"/>
          </a:xfrm>
          <a:prstGeom prst="rect">
            <a:avLst/>
          </a:prstGeom>
          <a:solidFill>
            <a:srgbClr val="CCCCFF"/>
          </a:solidFill>
          <a:ln w="12700"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lnSpc>
                <a:spcPct val="80000"/>
              </a:lnSpc>
              <a:spcBef>
                <a:spcPts val="0"/>
              </a:spcBef>
              <a:spcAft>
                <a:spcPts val="0"/>
              </a:spcAft>
              <a:buClr>
                <a:srgbClr val="00B050"/>
              </a:buClr>
              <a:buSzPct val="25000"/>
              <a:buFont typeface="Calibri"/>
              <a:buNone/>
            </a:pPr>
            <a:r>
              <a:rPr lang="en-US" sz="3100" b="0" i="0" u="none" strike="noStrike" cap="none" baseline="0">
                <a:solidFill>
                  <a:srgbClr val="00B050"/>
                </a:solidFill>
                <a:latin typeface="Calibri"/>
                <a:ea typeface="Calibri"/>
                <a:cs typeface="Calibri"/>
                <a:sym typeface="Calibri"/>
              </a:rPr>
              <a:t>Plessy v Ferguson (1896)</a:t>
            </a:r>
            <a:r>
              <a:rPr lang="en-US" sz="3100" b="0" i="0" u="none" strike="noStrike" cap="none" baseline="0">
                <a:solidFill>
                  <a:schemeClr val="dk1"/>
                </a:solidFill>
                <a:latin typeface="Calibri"/>
                <a:ea typeface="Calibri"/>
                <a:cs typeface="Calibri"/>
                <a:sym typeface="Calibri"/>
              </a:rPr>
              <a:t> declared that segregation did not violate the </a:t>
            </a:r>
            <a:br>
              <a:rPr lang="en-US" sz="3100" b="0" i="0" u="none" strike="noStrike" cap="none" baseline="0">
                <a:solidFill>
                  <a:schemeClr val="dk1"/>
                </a:solidFill>
                <a:latin typeface="Calibri"/>
                <a:ea typeface="Calibri"/>
                <a:cs typeface="Calibri"/>
                <a:sym typeface="Calibri"/>
              </a:rPr>
            </a:br>
            <a:r>
              <a:rPr lang="en-US" sz="3100" b="0" i="0" u="none" strike="noStrike" cap="none" baseline="0">
                <a:solidFill>
                  <a:schemeClr val="dk1"/>
                </a:solidFill>
                <a:latin typeface="Calibri"/>
                <a:ea typeface="Calibri"/>
                <a:cs typeface="Calibri"/>
                <a:sym typeface="Calibri"/>
              </a:rPr>
              <a:t>14</a:t>
            </a:r>
            <a:r>
              <a:rPr lang="en-US" sz="3100" b="0" i="0" u="none" strike="noStrike" cap="none" baseline="30000">
                <a:solidFill>
                  <a:schemeClr val="dk1"/>
                </a:solidFill>
                <a:latin typeface="Calibri"/>
                <a:ea typeface="Calibri"/>
                <a:cs typeface="Calibri"/>
                <a:sym typeface="Calibri"/>
              </a:rPr>
              <a:t>th</a:t>
            </a:r>
            <a:r>
              <a:rPr lang="en-US" sz="3100" b="0" i="0" u="none" strike="noStrike" cap="none" baseline="0">
                <a:solidFill>
                  <a:schemeClr val="dk1"/>
                </a:solidFill>
                <a:latin typeface="Calibri"/>
                <a:ea typeface="Calibri"/>
                <a:cs typeface="Calibri"/>
                <a:sym typeface="Calibri"/>
              </a:rPr>
              <a:t> amendment</a:t>
            </a:r>
          </a:p>
        </p:txBody>
      </p:sp>
      <p:pic>
        <p:nvPicPr>
          <p:cNvPr id="312" name="Shape 312"/>
          <p:cNvPicPr preferRelativeResize="0"/>
          <p:nvPr/>
        </p:nvPicPr>
        <p:blipFill rotWithShape="1">
          <a:blip r:embed="rId9">
            <a:alphaModFix/>
          </a:blip>
          <a:srcRect/>
          <a:stretch/>
        </p:blipFill>
        <p:spPr>
          <a:xfrm>
            <a:off x="4700587" y="2295525"/>
            <a:ext cx="4319587" cy="3760787"/>
          </a:xfrm>
          <a:prstGeom prst="rect">
            <a:avLst/>
          </a:prstGeom>
          <a:noFill/>
          <a:ln>
            <a:noFill/>
          </a:ln>
        </p:spPr>
      </p:pic>
      <p:pic>
        <p:nvPicPr>
          <p:cNvPr id="313" name="Shape 313"/>
          <p:cNvPicPr preferRelativeResize="0"/>
          <p:nvPr/>
        </p:nvPicPr>
        <p:blipFill rotWithShape="1">
          <a:blip r:embed="rId10">
            <a:alphaModFix/>
          </a:blip>
          <a:srcRect/>
          <a:stretch/>
        </p:blipFill>
        <p:spPr>
          <a:xfrm>
            <a:off x="4684712" y="1371600"/>
            <a:ext cx="4459286" cy="5410200"/>
          </a:xfrm>
          <a:prstGeom prst="rect">
            <a:avLst/>
          </a:prstGeom>
          <a:noFill/>
          <a:ln>
            <a:noFill/>
          </a:ln>
        </p:spPr>
      </p:pic>
      <p:sp>
        <p:nvSpPr>
          <p:cNvPr id="314" name="Shape 314"/>
          <p:cNvSpPr txBox="1"/>
          <p:nvPr/>
        </p:nvSpPr>
        <p:spPr>
          <a:xfrm>
            <a:off x="4724400" y="1422400"/>
            <a:ext cx="4343400" cy="863599"/>
          </a:xfrm>
          <a:prstGeom prst="rect">
            <a:avLst/>
          </a:prstGeom>
          <a:solidFill>
            <a:srgbClr val="FFFFCC"/>
          </a:solidFill>
          <a:ln w="12700"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Calibri"/>
              <a:buNone/>
            </a:pPr>
            <a:r>
              <a:rPr lang="en-US" sz="3100" b="0" i="0" u="none" strike="noStrike" cap="none" baseline="0">
                <a:solidFill>
                  <a:schemeClr val="dk1"/>
                </a:solidFill>
                <a:latin typeface="Calibri"/>
                <a:ea typeface="Calibri"/>
                <a:cs typeface="Calibri"/>
                <a:sym typeface="Calibri"/>
              </a:rPr>
              <a:t>Lynching and violence were common</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Shape 319"/>
          <p:cNvSpPr txBox="1"/>
          <p:nvPr/>
        </p:nvSpPr>
        <p:spPr>
          <a:xfrm>
            <a:off x="1219200" y="76200"/>
            <a:ext cx="6705599" cy="822324"/>
          </a:xfrm>
          <a:prstGeom prst="rect">
            <a:avLst/>
          </a:prstGeom>
          <a:solidFill>
            <a:srgbClr val="C2F0FF"/>
          </a:solidFill>
          <a:ln w="9525"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Calibri"/>
              <a:buNone/>
            </a:pPr>
            <a:r>
              <a:rPr lang="en-US" sz="3200" b="0" i="0" u="none" strike="noStrike" cap="none" baseline="0">
                <a:solidFill>
                  <a:schemeClr val="dk1"/>
                </a:solidFill>
                <a:latin typeface="Calibri"/>
                <a:ea typeface="Calibri"/>
                <a:cs typeface="Calibri"/>
                <a:sym typeface="Calibri"/>
              </a:rPr>
              <a:t>Black civil rights leaders were divided </a:t>
            </a:r>
            <a:br>
              <a:rPr lang="en-US" sz="3200" b="0" i="0" u="none" strike="noStrike" cap="none" baseline="0">
                <a:solidFill>
                  <a:schemeClr val="dk1"/>
                </a:solidFill>
                <a:latin typeface="Calibri"/>
                <a:ea typeface="Calibri"/>
                <a:cs typeface="Calibri"/>
                <a:sym typeface="Calibri"/>
              </a:rPr>
            </a:br>
            <a:r>
              <a:rPr lang="en-US" sz="3200" b="0" i="0" u="none" strike="noStrike" cap="none" baseline="0">
                <a:solidFill>
                  <a:schemeClr val="dk1"/>
                </a:solidFill>
                <a:latin typeface="Calibri"/>
                <a:ea typeface="Calibri"/>
                <a:cs typeface="Calibri"/>
                <a:sym typeface="Calibri"/>
              </a:rPr>
              <a:t>on how to address racial problems</a:t>
            </a:r>
          </a:p>
        </p:txBody>
      </p:sp>
      <p:pic>
        <p:nvPicPr>
          <p:cNvPr id="320" name="Shape 320"/>
          <p:cNvPicPr preferRelativeResize="0"/>
          <p:nvPr/>
        </p:nvPicPr>
        <p:blipFill rotWithShape="1">
          <a:blip r:embed="rId3">
            <a:alphaModFix/>
          </a:blip>
          <a:srcRect l="18217" r="3456"/>
          <a:stretch/>
        </p:blipFill>
        <p:spPr>
          <a:xfrm>
            <a:off x="5410200" y="1050925"/>
            <a:ext cx="3581399" cy="5654674"/>
          </a:xfrm>
          <a:prstGeom prst="rect">
            <a:avLst/>
          </a:prstGeom>
          <a:noFill/>
          <a:ln>
            <a:noFill/>
          </a:ln>
        </p:spPr>
      </p:pic>
      <p:sp>
        <p:nvSpPr>
          <p:cNvPr id="321" name="Shape 321"/>
          <p:cNvSpPr txBox="1"/>
          <p:nvPr/>
        </p:nvSpPr>
        <p:spPr>
          <a:xfrm>
            <a:off x="152400" y="1050925"/>
            <a:ext cx="5105399" cy="2011362"/>
          </a:xfrm>
          <a:prstGeom prst="rect">
            <a:avLst/>
          </a:prstGeom>
          <a:solidFill>
            <a:srgbClr val="FFFFCC"/>
          </a:solidFill>
          <a:ln w="9525"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Calibri"/>
              <a:buNone/>
            </a:pPr>
            <a:r>
              <a:rPr lang="en-US" sz="3200" b="0" i="0" u="none" strike="noStrike" cap="none" baseline="0">
                <a:solidFill>
                  <a:schemeClr val="dk1"/>
                </a:solidFill>
                <a:latin typeface="Calibri"/>
                <a:ea typeface="Calibri"/>
                <a:cs typeface="Calibri"/>
                <a:sym typeface="Calibri"/>
              </a:rPr>
              <a:t>Booker T. Washington </a:t>
            </a:r>
            <a:br>
              <a:rPr lang="en-US" sz="3200" b="0" i="0" u="none" strike="noStrike" cap="none" baseline="0">
                <a:solidFill>
                  <a:schemeClr val="dk1"/>
                </a:solidFill>
                <a:latin typeface="Calibri"/>
                <a:ea typeface="Calibri"/>
                <a:cs typeface="Calibri"/>
                <a:sym typeface="Calibri"/>
              </a:rPr>
            </a:br>
            <a:r>
              <a:rPr lang="en-US" sz="3200" b="0" i="0" u="none" strike="noStrike" cap="none" baseline="0">
                <a:solidFill>
                  <a:schemeClr val="dk1"/>
                </a:solidFill>
                <a:latin typeface="Calibri"/>
                <a:ea typeface="Calibri"/>
                <a:cs typeface="Calibri"/>
                <a:sym typeface="Calibri"/>
              </a:rPr>
              <a:t>was born a slave in Virginia and used hard work </a:t>
            </a:r>
            <a:br>
              <a:rPr lang="en-US" sz="3200" b="0" i="0" u="none" strike="noStrike" cap="none" baseline="0">
                <a:solidFill>
                  <a:schemeClr val="dk1"/>
                </a:solidFill>
                <a:latin typeface="Calibri"/>
                <a:ea typeface="Calibri"/>
                <a:cs typeface="Calibri"/>
                <a:sym typeface="Calibri"/>
              </a:rPr>
            </a:br>
            <a:r>
              <a:rPr lang="en-US" sz="3200" b="0" i="0" u="none" strike="noStrike" cap="none" baseline="0">
                <a:solidFill>
                  <a:schemeClr val="dk1"/>
                </a:solidFill>
                <a:latin typeface="Calibri"/>
                <a:ea typeface="Calibri"/>
                <a:cs typeface="Calibri"/>
                <a:sym typeface="Calibri"/>
              </a:rPr>
              <a:t>and education to become </a:t>
            </a:r>
            <a:br>
              <a:rPr lang="en-US" sz="3200" b="0" i="0" u="none" strike="noStrike" cap="none" baseline="0">
                <a:solidFill>
                  <a:schemeClr val="dk1"/>
                </a:solidFill>
                <a:latin typeface="Calibri"/>
                <a:ea typeface="Calibri"/>
                <a:cs typeface="Calibri"/>
                <a:sym typeface="Calibri"/>
              </a:rPr>
            </a:br>
            <a:r>
              <a:rPr lang="en-US" sz="3200" b="0" i="0" u="none" strike="noStrike" cap="none" baseline="0">
                <a:solidFill>
                  <a:schemeClr val="dk1"/>
                </a:solidFill>
                <a:latin typeface="Calibri"/>
                <a:ea typeface="Calibri"/>
                <a:cs typeface="Calibri"/>
                <a:sym typeface="Calibri"/>
              </a:rPr>
              <a:t>a teacher after the Civil War</a:t>
            </a:r>
          </a:p>
        </p:txBody>
      </p:sp>
      <p:sp>
        <p:nvSpPr>
          <p:cNvPr id="322" name="Shape 322"/>
          <p:cNvSpPr txBox="1"/>
          <p:nvPr/>
        </p:nvSpPr>
        <p:spPr>
          <a:xfrm>
            <a:off x="152400" y="3246436"/>
            <a:ext cx="5105399" cy="1284287"/>
          </a:xfrm>
          <a:prstGeom prst="rect">
            <a:avLst/>
          </a:prstGeom>
          <a:solidFill>
            <a:srgbClr val="FFCCFF"/>
          </a:solidFill>
          <a:ln w="9525"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Calibri"/>
              <a:buNone/>
            </a:pPr>
            <a:r>
              <a:rPr lang="en-US" sz="3200" b="0" i="0" u="none" strike="noStrike" cap="none" baseline="0">
                <a:solidFill>
                  <a:schemeClr val="dk1"/>
                </a:solidFill>
                <a:latin typeface="Calibri"/>
                <a:ea typeface="Calibri"/>
                <a:cs typeface="Calibri"/>
                <a:sym typeface="Calibri"/>
              </a:rPr>
              <a:t>He founded the Tuskegee Institute, a school to train black workers and teachers</a:t>
            </a:r>
          </a:p>
        </p:txBody>
      </p:sp>
      <p:sp>
        <p:nvSpPr>
          <p:cNvPr id="323" name="Shape 323"/>
          <p:cNvSpPr txBox="1"/>
          <p:nvPr/>
        </p:nvSpPr>
        <p:spPr>
          <a:xfrm>
            <a:off x="152400" y="4724400"/>
            <a:ext cx="5105399" cy="2062162"/>
          </a:xfrm>
          <a:prstGeom prst="rect">
            <a:avLst/>
          </a:prstGeom>
          <a:solidFill>
            <a:srgbClr val="CCFFCC"/>
          </a:solidFill>
          <a:ln w="9525"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Calibri"/>
              <a:buNone/>
            </a:pPr>
            <a:r>
              <a:rPr lang="en-US" sz="3200" b="0" i="0" u="none" strike="noStrike" cap="none" baseline="0">
                <a:solidFill>
                  <a:schemeClr val="dk1"/>
                </a:solidFill>
                <a:latin typeface="Calibri"/>
                <a:ea typeface="Calibri"/>
                <a:cs typeface="Calibri"/>
                <a:sym typeface="Calibri"/>
              </a:rPr>
              <a:t>On race relations, he argued in favor of accommodation: Blacks should work hard, educate themselves, and earn the rights they wanted</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685800" y="0"/>
            <a:ext cx="7772400" cy="1143000"/>
          </a:xfrm>
          <a:prstGeom prst="rect">
            <a:avLst/>
          </a:prstGeom>
        </p:spPr>
        <p:txBody>
          <a:bodyPr lIns="91425" tIns="91425" rIns="91425" bIns="91425" anchor="ctr" anchorCtr="0">
            <a:noAutofit/>
          </a:bodyPr>
          <a:lstStyle/>
          <a:p>
            <a:pPr>
              <a:spcBef>
                <a:spcPts val="0"/>
              </a:spcBef>
              <a:buNone/>
            </a:pPr>
            <a:r>
              <a:rPr lang="en-US" sz="3600"/>
              <a:t>Daily Goals</a:t>
            </a:r>
          </a:p>
        </p:txBody>
      </p:sp>
      <p:sp>
        <p:nvSpPr>
          <p:cNvPr id="67" name="Shape 67"/>
          <p:cNvSpPr txBox="1">
            <a:spLocks noGrp="1"/>
          </p:cNvSpPr>
          <p:nvPr>
            <p:ph type="body" idx="1"/>
          </p:nvPr>
        </p:nvSpPr>
        <p:spPr>
          <a:xfrm>
            <a:off x="457200" y="1143000"/>
            <a:ext cx="8229600" cy="5638800"/>
          </a:xfrm>
          <a:prstGeom prst="rect">
            <a:avLst/>
          </a:prstGeom>
        </p:spPr>
        <p:txBody>
          <a:bodyPr lIns="91425" tIns="91425" rIns="91425" bIns="91425" anchor="t" anchorCtr="0">
            <a:noAutofit/>
          </a:bodyPr>
          <a:lstStyle/>
          <a:p>
            <a:pPr rtl="0">
              <a:spcBef>
                <a:spcPts val="0"/>
              </a:spcBef>
              <a:buNone/>
            </a:pPr>
            <a:r>
              <a:rPr lang="en-US" sz="3000">
                <a:solidFill>
                  <a:srgbClr val="000000"/>
                </a:solidFill>
              </a:rPr>
              <a:t>Objective:</a:t>
            </a:r>
          </a:p>
          <a:p>
            <a:pPr marL="0" lvl="0" indent="0" rtl="0">
              <a:lnSpc>
                <a:spcPct val="125000"/>
              </a:lnSpc>
              <a:spcBef>
                <a:spcPts val="0"/>
              </a:spcBef>
              <a:buClr>
                <a:schemeClr val="dk1"/>
              </a:buClr>
              <a:buSzPct val="45833"/>
              <a:buFont typeface="Arial"/>
              <a:buNone/>
            </a:pPr>
            <a:r>
              <a:rPr lang="en-US" sz="2400">
                <a:solidFill>
                  <a:srgbClr val="000000"/>
                </a:solidFill>
                <a:latin typeface="Calibri"/>
                <a:ea typeface="Calibri"/>
                <a:cs typeface="Calibri"/>
                <a:sym typeface="Calibri"/>
              </a:rPr>
              <a:t>Explain progressive reforms to expand democracy at the local and state levels and evaluate their effectiveness</a:t>
            </a:r>
          </a:p>
          <a:p>
            <a:pPr rtl="0">
              <a:spcBef>
                <a:spcPts val="0"/>
              </a:spcBef>
              <a:buNone/>
            </a:pPr>
            <a:endParaRPr sz="3000">
              <a:solidFill>
                <a:srgbClr val="000000"/>
              </a:solidFill>
            </a:endParaRPr>
          </a:p>
          <a:p>
            <a:pPr rtl="0">
              <a:spcBef>
                <a:spcPts val="0"/>
              </a:spcBef>
              <a:buNone/>
            </a:pPr>
            <a:endParaRPr sz="3000">
              <a:solidFill>
                <a:srgbClr val="000000"/>
              </a:solidFill>
            </a:endParaRPr>
          </a:p>
          <a:p>
            <a:pPr rtl="0">
              <a:spcBef>
                <a:spcPts val="0"/>
              </a:spcBef>
              <a:buNone/>
            </a:pPr>
            <a:r>
              <a:rPr lang="en-US" sz="3000">
                <a:solidFill>
                  <a:srgbClr val="000000"/>
                </a:solidFill>
              </a:rPr>
              <a:t>Essential Question:</a:t>
            </a:r>
          </a:p>
          <a:p>
            <a:pPr marL="0" lvl="0" indent="0" rtl="0">
              <a:spcBef>
                <a:spcPts val="0"/>
              </a:spcBef>
              <a:buClr>
                <a:schemeClr val="dk1"/>
              </a:buClr>
              <a:buSzPct val="45833"/>
              <a:buFont typeface="Arial"/>
              <a:buNone/>
            </a:pPr>
            <a:r>
              <a:rPr lang="en-US" sz="2400">
                <a:solidFill>
                  <a:srgbClr val="000000"/>
                </a:solidFill>
                <a:latin typeface="inherit"/>
                <a:ea typeface="inherit"/>
                <a:cs typeface="inherit"/>
                <a:sym typeface="inherit"/>
              </a:rPr>
              <a:t>a.        What areas did Progressives think were in need of reform?</a:t>
            </a:r>
          </a:p>
          <a:p>
            <a:pPr marL="0" lvl="0" indent="0">
              <a:spcBef>
                <a:spcPts val="0"/>
              </a:spcBef>
              <a:buClr>
                <a:schemeClr val="dk1"/>
              </a:buClr>
              <a:buSzPct val="45833"/>
              <a:buFont typeface="Arial"/>
              <a:buNone/>
            </a:pPr>
            <a:r>
              <a:rPr lang="en-US" sz="2400">
                <a:solidFill>
                  <a:srgbClr val="000000"/>
                </a:solidFill>
                <a:latin typeface="inherit"/>
                <a:ea typeface="inherit"/>
                <a:cs typeface="inherit"/>
                <a:sym typeface="inherit"/>
              </a:rPr>
              <a:t>b.   	What did reformers want from the government?</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p:nvPr/>
        </p:nvSpPr>
        <p:spPr>
          <a:xfrm>
            <a:off x="685800" y="6248400"/>
            <a:ext cx="1904999" cy="457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imes New Roman"/>
              <a:ea typeface="Times New Roman"/>
              <a:cs typeface="Times New Roman"/>
              <a:sym typeface="Times New Roman"/>
            </a:endParaRPr>
          </a:p>
        </p:txBody>
      </p:sp>
      <p:sp>
        <p:nvSpPr>
          <p:cNvPr id="329" name="Shape 329"/>
          <p:cNvSpPr txBox="1"/>
          <p:nvPr/>
        </p:nvSpPr>
        <p:spPr>
          <a:xfrm>
            <a:off x="3124200" y="6248400"/>
            <a:ext cx="2895600" cy="457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imes New Roman"/>
              <a:ea typeface="Times New Roman"/>
              <a:cs typeface="Times New Roman"/>
              <a:sym typeface="Times New Roman"/>
            </a:endParaRPr>
          </a:p>
        </p:txBody>
      </p:sp>
      <p:sp>
        <p:nvSpPr>
          <p:cNvPr id="330" name="Shape 330"/>
          <p:cNvSpPr txBox="1"/>
          <p:nvPr/>
        </p:nvSpPr>
        <p:spPr>
          <a:xfrm>
            <a:off x="3657600" y="161925"/>
            <a:ext cx="5410200" cy="6543675"/>
          </a:xfrm>
          <a:prstGeom prst="rect">
            <a:avLst/>
          </a:prstGeom>
          <a:solidFill>
            <a:srgbClr val="FFCCFF"/>
          </a:solidFill>
          <a:ln w="12700"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lnSpc>
                <a:spcPct val="85000"/>
              </a:lnSpc>
              <a:spcBef>
                <a:spcPts val="0"/>
              </a:spcBef>
              <a:spcAft>
                <a:spcPts val="0"/>
              </a:spcAft>
              <a:buClr>
                <a:schemeClr val="dk1"/>
              </a:buClr>
              <a:buSzPct val="25000"/>
              <a:buFont typeface="Calibri"/>
              <a:buNone/>
            </a:pPr>
            <a:r>
              <a:rPr lang="en-US" sz="2900" b="0" i="1" u="none" strike="noStrike" cap="none" baseline="0">
                <a:solidFill>
                  <a:schemeClr val="dk1"/>
                </a:solidFill>
                <a:latin typeface="Calibri"/>
                <a:ea typeface="Calibri"/>
                <a:cs typeface="Calibri"/>
                <a:sym typeface="Calibri"/>
              </a:rPr>
              <a:t>“Our greatest danger is that in </a:t>
            </a:r>
            <a:br>
              <a:rPr lang="en-US" sz="2900" b="0" i="1" u="none" strike="noStrike" cap="none" baseline="0">
                <a:solidFill>
                  <a:schemeClr val="dk1"/>
                </a:solidFill>
                <a:latin typeface="Calibri"/>
                <a:ea typeface="Calibri"/>
                <a:cs typeface="Calibri"/>
                <a:sym typeface="Calibri"/>
              </a:rPr>
            </a:br>
            <a:r>
              <a:rPr lang="en-US" sz="2900" b="0" i="1" u="none" strike="noStrike" cap="none" baseline="0">
                <a:solidFill>
                  <a:schemeClr val="dk1"/>
                </a:solidFill>
                <a:latin typeface="Calibri"/>
                <a:ea typeface="Calibri"/>
                <a:cs typeface="Calibri"/>
                <a:sym typeface="Calibri"/>
              </a:rPr>
              <a:t>the great leap from slavery to freedom, we may overlook the fact that the masses of us are to live by the productions of our hands and fail to keep in our mind that we shall prosper as we learn to dignify and glorify common labor…It is at the bottom of life we should begin and not the </a:t>
            </a:r>
            <a:r>
              <a:rPr lang="en-US" sz="2900" b="0" i="1" u="none" strike="noStrike" cap="none" baseline="0">
                <a:solidFill>
                  <a:srgbClr val="FF0000"/>
                </a:solidFill>
                <a:latin typeface="Calibri"/>
                <a:ea typeface="Calibri"/>
                <a:cs typeface="Calibri"/>
                <a:sym typeface="Calibri"/>
              </a:rPr>
              <a:t>top…In all things that are purely social, we can be as separate as the fingers, yet one as the hand in all things essential to mutual progress.”</a:t>
            </a:r>
          </a:p>
          <a:p>
            <a:pPr marL="0" marR="0" lvl="0" indent="0" algn="r" rtl="0">
              <a:lnSpc>
                <a:spcPct val="85000"/>
              </a:lnSpc>
              <a:spcBef>
                <a:spcPts val="0"/>
              </a:spcBef>
              <a:spcAft>
                <a:spcPts val="0"/>
              </a:spcAft>
              <a:buClr>
                <a:schemeClr val="dk1"/>
              </a:buClr>
              <a:buSzPct val="25000"/>
              <a:buFont typeface="Calibri"/>
              <a:buNone/>
            </a:pPr>
            <a:r>
              <a:rPr lang="en-US" sz="2900" b="0" i="1" u="none" strike="noStrike" cap="none" baseline="0">
                <a:solidFill>
                  <a:schemeClr val="dk1"/>
                </a:solidFill>
                <a:latin typeface="Calibri"/>
                <a:ea typeface="Calibri"/>
                <a:cs typeface="Calibri"/>
                <a:sym typeface="Calibri"/>
              </a:rPr>
              <a:t>—</a:t>
            </a:r>
            <a:r>
              <a:rPr lang="en-US" sz="2900" b="0" i="0" u="none" strike="noStrike" cap="none" baseline="0">
                <a:solidFill>
                  <a:schemeClr val="dk1"/>
                </a:solidFill>
                <a:latin typeface="Calibri"/>
                <a:ea typeface="Calibri"/>
                <a:cs typeface="Calibri"/>
                <a:sym typeface="Calibri"/>
              </a:rPr>
              <a:t>Booker T. Washington</a:t>
            </a:r>
          </a:p>
          <a:p>
            <a:pPr marL="0" marR="0" lvl="0" indent="0" algn="r" rtl="0">
              <a:lnSpc>
                <a:spcPct val="85000"/>
              </a:lnSpc>
              <a:spcBef>
                <a:spcPts val="0"/>
              </a:spcBef>
              <a:spcAft>
                <a:spcPts val="0"/>
              </a:spcAft>
              <a:buClr>
                <a:schemeClr val="dk1"/>
              </a:buClr>
              <a:buSzPct val="25000"/>
              <a:buFont typeface="Calibri"/>
              <a:buNone/>
            </a:pPr>
            <a:r>
              <a:rPr lang="en-US" sz="2900" b="0" i="0" u="none" strike="noStrike" cap="none" baseline="0">
                <a:solidFill>
                  <a:schemeClr val="dk1"/>
                </a:solidFill>
                <a:latin typeface="Calibri"/>
                <a:ea typeface="Calibri"/>
                <a:cs typeface="Calibri"/>
                <a:sym typeface="Calibri"/>
              </a:rPr>
              <a:t> ”Atlanta Compromise” (1895) </a:t>
            </a:r>
            <a:br>
              <a:rPr lang="en-US" sz="2900" b="0" i="0" u="none" strike="noStrike" cap="none" baseline="0">
                <a:solidFill>
                  <a:schemeClr val="dk1"/>
                </a:solidFill>
                <a:latin typeface="Calibri"/>
                <a:ea typeface="Calibri"/>
                <a:cs typeface="Calibri"/>
                <a:sym typeface="Calibri"/>
              </a:rPr>
            </a:br>
            <a:r>
              <a:rPr lang="en-US" sz="2900" b="0" i="0" u="none" strike="noStrike" cap="none" baseline="0">
                <a:solidFill>
                  <a:schemeClr val="dk1"/>
                </a:solidFill>
                <a:latin typeface="Calibri"/>
                <a:ea typeface="Calibri"/>
                <a:cs typeface="Calibri"/>
                <a:sym typeface="Calibri"/>
              </a:rPr>
              <a:t>Atlanta Cotton States Exposition</a:t>
            </a:r>
          </a:p>
        </p:txBody>
      </p:sp>
      <p:pic>
        <p:nvPicPr>
          <p:cNvPr id="331" name="Shape 331"/>
          <p:cNvPicPr preferRelativeResize="0"/>
          <p:nvPr/>
        </p:nvPicPr>
        <p:blipFill rotWithShape="1">
          <a:blip r:embed="rId3">
            <a:alphaModFix/>
          </a:blip>
          <a:srcRect/>
          <a:stretch/>
        </p:blipFill>
        <p:spPr>
          <a:xfrm>
            <a:off x="104775" y="2295525"/>
            <a:ext cx="3400424" cy="4430712"/>
          </a:xfrm>
          <a:prstGeom prst="rect">
            <a:avLst/>
          </a:prstGeom>
          <a:noFill/>
          <a:ln>
            <a:noFill/>
          </a:ln>
        </p:spPr>
      </p:pic>
      <p:pic>
        <p:nvPicPr>
          <p:cNvPr id="332" name="Shape 332"/>
          <p:cNvPicPr preferRelativeResize="0"/>
          <p:nvPr/>
        </p:nvPicPr>
        <p:blipFill rotWithShape="1">
          <a:blip r:embed="rId4">
            <a:alphaModFix/>
          </a:blip>
          <a:srcRect/>
          <a:stretch/>
        </p:blipFill>
        <p:spPr>
          <a:xfrm>
            <a:off x="228600" y="98425"/>
            <a:ext cx="3200399" cy="2111375"/>
          </a:xfrm>
          <a:prstGeom prst="rect">
            <a:avLst/>
          </a:prstGeom>
          <a:noFill/>
          <a:ln>
            <a:noFill/>
          </a:ln>
        </p:spPr>
      </p:pic>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pic>
        <p:nvPicPr>
          <p:cNvPr id="337" name="Shape 337"/>
          <p:cNvPicPr preferRelativeResize="0"/>
          <p:nvPr/>
        </p:nvPicPr>
        <p:blipFill rotWithShape="1">
          <a:blip r:embed="rId3">
            <a:alphaModFix/>
          </a:blip>
          <a:srcRect/>
          <a:stretch/>
        </p:blipFill>
        <p:spPr>
          <a:xfrm>
            <a:off x="152400" y="1219200"/>
            <a:ext cx="3625849" cy="5410200"/>
          </a:xfrm>
          <a:prstGeom prst="rect">
            <a:avLst/>
          </a:prstGeom>
          <a:noFill/>
          <a:ln>
            <a:noFill/>
          </a:ln>
        </p:spPr>
      </p:pic>
      <p:sp>
        <p:nvSpPr>
          <p:cNvPr id="338" name="Shape 338"/>
          <p:cNvSpPr txBox="1"/>
          <p:nvPr/>
        </p:nvSpPr>
        <p:spPr>
          <a:xfrm>
            <a:off x="762000" y="152400"/>
            <a:ext cx="7315200" cy="879474"/>
          </a:xfrm>
          <a:prstGeom prst="rect">
            <a:avLst/>
          </a:prstGeom>
          <a:solidFill>
            <a:srgbClr val="FFFFCC"/>
          </a:solidFill>
          <a:ln w="9525"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Calibri"/>
              <a:buNone/>
            </a:pPr>
            <a:r>
              <a:rPr lang="en-US" sz="3200" b="0" i="0" u="none" strike="noStrike" cap="none" baseline="0">
                <a:solidFill>
                  <a:schemeClr val="dk1"/>
                </a:solidFill>
                <a:latin typeface="Calibri"/>
                <a:ea typeface="Calibri"/>
                <a:cs typeface="Calibri"/>
                <a:sym typeface="Calibri"/>
              </a:rPr>
              <a:t>WEB DuBois had a very different view of </a:t>
            </a:r>
            <a:br>
              <a:rPr lang="en-US" sz="3200" b="0" i="0" u="none" strike="noStrike" cap="none" baseline="0">
                <a:solidFill>
                  <a:schemeClr val="dk1"/>
                </a:solidFill>
                <a:latin typeface="Calibri"/>
                <a:ea typeface="Calibri"/>
                <a:cs typeface="Calibri"/>
                <a:sym typeface="Calibri"/>
              </a:rPr>
            </a:br>
            <a:r>
              <a:rPr lang="en-US" sz="3200" b="0" i="0" u="none" strike="noStrike" cap="none" baseline="0">
                <a:solidFill>
                  <a:schemeClr val="dk1"/>
                </a:solidFill>
                <a:latin typeface="Calibri"/>
                <a:ea typeface="Calibri"/>
                <a:cs typeface="Calibri"/>
                <a:sym typeface="Calibri"/>
              </a:rPr>
              <a:t>race relations than Booker T. Washington</a:t>
            </a:r>
          </a:p>
        </p:txBody>
      </p:sp>
      <p:sp>
        <p:nvSpPr>
          <p:cNvPr id="339" name="Shape 339"/>
          <p:cNvSpPr txBox="1"/>
          <p:nvPr/>
        </p:nvSpPr>
        <p:spPr>
          <a:xfrm>
            <a:off x="3962400" y="1446212"/>
            <a:ext cx="5029199" cy="1677986"/>
          </a:xfrm>
          <a:prstGeom prst="rect">
            <a:avLst/>
          </a:prstGeom>
          <a:solidFill>
            <a:srgbClr val="CCFFCC"/>
          </a:solidFill>
          <a:ln w="9525"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Calibri"/>
              <a:buNone/>
            </a:pPr>
            <a:r>
              <a:rPr lang="en-US" sz="3200" b="0" i="0" u="none" strike="noStrike" cap="none" baseline="0">
                <a:solidFill>
                  <a:schemeClr val="dk1"/>
                </a:solidFill>
                <a:latin typeface="Calibri"/>
                <a:ea typeface="Calibri"/>
                <a:cs typeface="Calibri"/>
                <a:sym typeface="Calibri"/>
              </a:rPr>
              <a:t>DuBois was born in Massachusetts and was the first black man to earn a doctorate from Harvard</a:t>
            </a:r>
          </a:p>
        </p:txBody>
      </p:sp>
      <p:sp>
        <p:nvSpPr>
          <p:cNvPr id="340" name="Shape 340"/>
          <p:cNvSpPr txBox="1"/>
          <p:nvPr/>
        </p:nvSpPr>
        <p:spPr>
          <a:xfrm>
            <a:off x="3906837" y="4732337"/>
            <a:ext cx="5029199" cy="1668462"/>
          </a:xfrm>
          <a:prstGeom prst="rect">
            <a:avLst/>
          </a:prstGeom>
          <a:solidFill>
            <a:srgbClr val="CCCCFF"/>
          </a:solidFill>
          <a:ln w="9525"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Calibri"/>
              <a:buNone/>
            </a:pPr>
            <a:r>
              <a:rPr lang="en-US" sz="3200" b="0" i="0" u="none" strike="noStrike" cap="none" baseline="0">
                <a:solidFill>
                  <a:schemeClr val="dk1"/>
                </a:solidFill>
                <a:latin typeface="Calibri"/>
                <a:ea typeface="Calibri"/>
                <a:cs typeface="Calibri"/>
                <a:sym typeface="Calibri"/>
              </a:rPr>
              <a:t>…called for immediate civil rights and the promotion </a:t>
            </a:r>
            <a:br>
              <a:rPr lang="en-US" sz="3200" b="0" i="0" u="none" strike="noStrike" cap="none" baseline="0">
                <a:solidFill>
                  <a:schemeClr val="dk1"/>
                </a:solidFill>
                <a:latin typeface="Calibri"/>
                <a:ea typeface="Calibri"/>
                <a:cs typeface="Calibri"/>
                <a:sym typeface="Calibri"/>
              </a:rPr>
            </a:br>
            <a:r>
              <a:rPr lang="en-US" sz="3200" b="0" i="0" u="none" strike="noStrike" cap="none" baseline="0">
                <a:solidFill>
                  <a:schemeClr val="dk1"/>
                </a:solidFill>
                <a:latin typeface="Calibri"/>
                <a:ea typeface="Calibri"/>
                <a:cs typeface="Calibri"/>
                <a:sym typeface="Calibri"/>
              </a:rPr>
              <a:t>of the “Talented Tenth” </a:t>
            </a:r>
            <a:br>
              <a:rPr lang="en-US" sz="3200" b="0" i="0" u="none" strike="noStrike" cap="none" baseline="0">
                <a:solidFill>
                  <a:schemeClr val="dk1"/>
                </a:solidFill>
                <a:latin typeface="Calibri"/>
                <a:ea typeface="Calibri"/>
                <a:cs typeface="Calibri"/>
                <a:sym typeface="Calibri"/>
              </a:rPr>
            </a:br>
            <a:r>
              <a:rPr lang="en-US" sz="3200" b="0" i="0" u="none" strike="noStrike" cap="none" baseline="0">
                <a:solidFill>
                  <a:schemeClr val="dk1"/>
                </a:solidFill>
                <a:latin typeface="Calibri"/>
                <a:ea typeface="Calibri"/>
                <a:cs typeface="Calibri"/>
                <a:sym typeface="Calibri"/>
              </a:rPr>
              <a:t>of young black leaders</a:t>
            </a:r>
          </a:p>
        </p:txBody>
      </p:sp>
      <p:sp>
        <p:nvSpPr>
          <p:cNvPr id="341" name="Shape 341"/>
          <p:cNvSpPr txBox="1"/>
          <p:nvPr/>
        </p:nvSpPr>
        <p:spPr>
          <a:xfrm>
            <a:off x="3962400" y="3452812"/>
            <a:ext cx="5029199" cy="890587"/>
          </a:xfrm>
          <a:prstGeom prst="rect">
            <a:avLst/>
          </a:prstGeom>
          <a:solidFill>
            <a:srgbClr val="FFCCFF"/>
          </a:solidFill>
          <a:ln w="9525"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Calibri"/>
              <a:buNone/>
            </a:pPr>
            <a:r>
              <a:rPr lang="en-US" sz="3200" b="0" i="0" u="none" strike="noStrike" cap="none" baseline="0">
                <a:solidFill>
                  <a:schemeClr val="dk1"/>
                </a:solidFill>
                <a:latin typeface="Calibri"/>
                <a:ea typeface="Calibri"/>
                <a:cs typeface="Calibri"/>
                <a:sym typeface="Calibri"/>
              </a:rPr>
              <a:t>He opposed Washington’s “Atlanta Compromise” and…</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pic>
        <p:nvPicPr>
          <p:cNvPr id="346" name="Shape 346"/>
          <p:cNvPicPr preferRelativeResize="0"/>
          <p:nvPr/>
        </p:nvPicPr>
        <p:blipFill rotWithShape="1">
          <a:blip r:embed="rId3">
            <a:alphaModFix/>
          </a:blip>
          <a:srcRect/>
          <a:stretch/>
        </p:blipFill>
        <p:spPr>
          <a:xfrm>
            <a:off x="152400" y="1219200"/>
            <a:ext cx="3625849" cy="5410200"/>
          </a:xfrm>
          <a:prstGeom prst="rect">
            <a:avLst/>
          </a:prstGeom>
          <a:noFill/>
          <a:ln>
            <a:noFill/>
          </a:ln>
        </p:spPr>
      </p:pic>
      <p:sp>
        <p:nvSpPr>
          <p:cNvPr id="347" name="Shape 347"/>
          <p:cNvSpPr txBox="1"/>
          <p:nvPr/>
        </p:nvSpPr>
        <p:spPr>
          <a:xfrm>
            <a:off x="762000" y="152400"/>
            <a:ext cx="7315200" cy="879474"/>
          </a:xfrm>
          <a:prstGeom prst="rect">
            <a:avLst/>
          </a:prstGeom>
          <a:solidFill>
            <a:srgbClr val="FFFFCC"/>
          </a:solidFill>
          <a:ln w="9525"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Calibri"/>
              <a:buNone/>
            </a:pPr>
            <a:r>
              <a:rPr lang="en-US" sz="3200" b="0" i="0" u="none" strike="noStrike" cap="none" baseline="0">
                <a:solidFill>
                  <a:schemeClr val="dk1"/>
                </a:solidFill>
                <a:latin typeface="Calibri"/>
                <a:ea typeface="Calibri"/>
                <a:cs typeface="Calibri"/>
                <a:sym typeface="Calibri"/>
              </a:rPr>
              <a:t>WEB DuBois had a very different view of </a:t>
            </a:r>
            <a:br>
              <a:rPr lang="en-US" sz="3200" b="0" i="0" u="none" strike="noStrike" cap="none" baseline="0">
                <a:solidFill>
                  <a:schemeClr val="dk1"/>
                </a:solidFill>
                <a:latin typeface="Calibri"/>
                <a:ea typeface="Calibri"/>
                <a:cs typeface="Calibri"/>
                <a:sym typeface="Calibri"/>
              </a:rPr>
            </a:br>
            <a:r>
              <a:rPr lang="en-US" sz="3200" b="0" i="0" u="none" strike="noStrike" cap="none" baseline="0">
                <a:solidFill>
                  <a:schemeClr val="dk1"/>
                </a:solidFill>
                <a:latin typeface="Calibri"/>
                <a:ea typeface="Calibri"/>
                <a:cs typeface="Calibri"/>
                <a:sym typeface="Calibri"/>
              </a:rPr>
              <a:t>race relations than Booker T. Washington</a:t>
            </a:r>
          </a:p>
        </p:txBody>
      </p:sp>
      <p:sp>
        <p:nvSpPr>
          <p:cNvPr id="348" name="Shape 348"/>
          <p:cNvSpPr txBox="1"/>
          <p:nvPr/>
        </p:nvSpPr>
        <p:spPr>
          <a:xfrm>
            <a:off x="3962400" y="1676400"/>
            <a:ext cx="5076825" cy="3514724"/>
          </a:xfrm>
          <a:prstGeom prst="rect">
            <a:avLst/>
          </a:prstGeom>
          <a:solidFill>
            <a:srgbClr val="FFCCFF"/>
          </a:solidFill>
          <a:ln w="12700"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lnSpc>
                <a:spcPct val="85000"/>
              </a:lnSpc>
              <a:spcBef>
                <a:spcPts val="0"/>
              </a:spcBef>
              <a:spcAft>
                <a:spcPts val="0"/>
              </a:spcAft>
              <a:buClr>
                <a:schemeClr val="dk1"/>
              </a:buClr>
              <a:buSzPct val="25000"/>
              <a:buFont typeface="Calibri"/>
              <a:buNone/>
            </a:pPr>
            <a:r>
              <a:rPr lang="en-US" sz="3200" b="0" i="1" u="none" strike="noStrike" cap="none" baseline="0">
                <a:solidFill>
                  <a:schemeClr val="dk1"/>
                </a:solidFill>
                <a:latin typeface="Calibri"/>
                <a:ea typeface="Calibri"/>
                <a:cs typeface="Calibri"/>
                <a:sym typeface="Calibri"/>
              </a:rPr>
              <a:t>We claim for ourselves every single right that belongs to a free American, political, civil and social, and until we get these rights we will never cease to protest and assail the ears of America</a:t>
            </a:r>
          </a:p>
          <a:p>
            <a:pPr marL="0" marR="0" lvl="0" indent="0" algn="r" rtl="0">
              <a:lnSpc>
                <a:spcPct val="100000"/>
              </a:lnSpc>
              <a:spcBef>
                <a:spcPts val="0"/>
              </a:spcBef>
              <a:spcAft>
                <a:spcPts val="0"/>
              </a:spcAft>
              <a:buClr>
                <a:schemeClr val="dk1"/>
              </a:buClr>
              <a:buSzPct val="25000"/>
              <a:buFont typeface="Calibri"/>
              <a:buNone/>
            </a:pPr>
            <a:r>
              <a:rPr lang="en-US" sz="3200" b="0" i="1" u="none" strike="noStrike" cap="none" baseline="0">
                <a:solidFill>
                  <a:schemeClr val="dk1"/>
                </a:solidFill>
                <a:latin typeface="Calibri"/>
                <a:ea typeface="Calibri"/>
                <a:cs typeface="Calibri"/>
                <a:sym typeface="Calibri"/>
              </a:rPr>
              <a:t>—W.E.B. DuBois</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pic>
        <p:nvPicPr>
          <p:cNvPr id="353" name="Shape 353"/>
          <p:cNvPicPr preferRelativeResize="0"/>
          <p:nvPr/>
        </p:nvPicPr>
        <p:blipFill rotWithShape="1">
          <a:blip r:embed="rId3">
            <a:alphaModFix/>
          </a:blip>
          <a:srcRect/>
          <a:stretch/>
        </p:blipFill>
        <p:spPr>
          <a:xfrm>
            <a:off x="152400" y="228600"/>
            <a:ext cx="4443411" cy="6413500"/>
          </a:xfrm>
          <a:prstGeom prst="rect">
            <a:avLst/>
          </a:prstGeom>
          <a:noFill/>
          <a:ln>
            <a:noFill/>
          </a:ln>
        </p:spPr>
      </p:pic>
      <p:sp>
        <p:nvSpPr>
          <p:cNvPr id="354" name="Shape 354"/>
          <p:cNvSpPr txBox="1"/>
          <p:nvPr/>
        </p:nvSpPr>
        <p:spPr>
          <a:xfrm>
            <a:off x="4800600" y="152400"/>
            <a:ext cx="4190999" cy="1284287"/>
          </a:xfrm>
          <a:prstGeom prst="rect">
            <a:avLst/>
          </a:prstGeom>
          <a:solidFill>
            <a:srgbClr val="CCFFCC"/>
          </a:solidFill>
          <a:ln w="9525"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Calibri"/>
              <a:buNone/>
            </a:pPr>
            <a:r>
              <a:rPr lang="en-US" sz="3200" b="0" i="0" u="none" strike="noStrike" cap="none" baseline="0">
                <a:solidFill>
                  <a:schemeClr val="dk1"/>
                </a:solidFill>
                <a:latin typeface="Calibri"/>
                <a:ea typeface="Calibri"/>
                <a:cs typeface="Calibri"/>
                <a:sym typeface="Calibri"/>
              </a:rPr>
              <a:t>In 1905, DuBois and other black leaders led the Niagara Movement </a:t>
            </a:r>
          </a:p>
        </p:txBody>
      </p:sp>
      <p:sp>
        <p:nvSpPr>
          <p:cNvPr id="355" name="Shape 355"/>
          <p:cNvSpPr txBox="1"/>
          <p:nvPr/>
        </p:nvSpPr>
        <p:spPr>
          <a:xfrm>
            <a:off x="4800600" y="1600200"/>
            <a:ext cx="4190999" cy="2071686"/>
          </a:xfrm>
          <a:prstGeom prst="rect">
            <a:avLst/>
          </a:prstGeom>
          <a:solidFill>
            <a:srgbClr val="FFCC99"/>
          </a:solidFill>
          <a:ln w="9525"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Calibri"/>
              <a:buNone/>
            </a:pPr>
            <a:r>
              <a:rPr lang="en-US" sz="3200" b="0" i="0" u="none" strike="noStrike" cap="none" baseline="0">
                <a:solidFill>
                  <a:schemeClr val="dk1"/>
                </a:solidFill>
                <a:latin typeface="Calibri"/>
                <a:ea typeface="Calibri"/>
                <a:cs typeface="Calibri"/>
                <a:sym typeface="Calibri"/>
              </a:rPr>
              <a:t>…They demanded an </a:t>
            </a:r>
            <a:br>
              <a:rPr lang="en-US" sz="3200" b="0" i="0" u="none" strike="noStrike" cap="none" baseline="0">
                <a:solidFill>
                  <a:schemeClr val="dk1"/>
                </a:solidFill>
                <a:latin typeface="Calibri"/>
                <a:ea typeface="Calibri"/>
                <a:cs typeface="Calibri"/>
                <a:sym typeface="Calibri"/>
              </a:rPr>
            </a:br>
            <a:r>
              <a:rPr lang="en-US" sz="3200" b="0" i="0" u="none" strike="noStrike" cap="none" baseline="0">
                <a:solidFill>
                  <a:schemeClr val="dk1"/>
                </a:solidFill>
                <a:latin typeface="Calibri"/>
                <a:ea typeface="Calibri"/>
                <a:cs typeface="Calibri"/>
                <a:sym typeface="Calibri"/>
              </a:rPr>
              <a:t>end to segregation and discrimination and economic and educational equality</a:t>
            </a:r>
          </a:p>
        </p:txBody>
      </p:sp>
      <p:sp>
        <p:nvSpPr>
          <p:cNvPr id="356" name="Shape 356"/>
          <p:cNvSpPr txBox="1"/>
          <p:nvPr/>
        </p:nvSpPr>
        <p:spPr>
          <a:xfrm>
            <a:off x="4800600" y="3856037"/>
            <a:ext cx="4190999" cy="2849562"/>
          </a:xfrm>
          <a:prstGeom prst="rect">
            <a:avLst/>
          </a:prstGeom>
          <a:solidFill>
            <a:srgbClr val="CCCCFF"/>
          </a:solidFill>
          <a:ln w="9525"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Calibri"/>
              <a:buNone/>
            </a:pPr>
            <a:r>
              <a:rPr lang="en-US" sz="3200" b="0" i="0" u="none" strike="noStrike" cap="none" baseline="0">
                <a:solidFill>
                  <a:schemeClr val="dk1"/>
                </a:solidFill>
                <a:latin typeface="Calibri"/>
                <a:ea typeface="Calibri"/>
                <a:cs typeface="Calibri"/>
                <a:sym typeface="Calibri"/>
              </a:rPr>
              <a:t>The meeting led to </a:t>
            </a:r>
            <a:br>
              <a:rPr lang="en-US" sz="3200" b="0" i="0" u="none" strike="noStrike" cap="none" baseline="0">
                <a:solidFill>
                  <a:schemeClr val="dk1"/>
                </a:solidFill>
                <a:latin typeface="Calibri"/>
                <a:ea typeface="Calibri"/>
                <a:cs typeface="Calibri"/>
                <a:sym typeface="Calibri"/>
              </a:rPr>
            </a:br>
            <a:r>
              <a:rPr lang="en-US" sz="3200" b="0" i="0" u="none" strike="noStrike" cap="none" baseline="0">
                <a:solidFill>
                  <a:schemeClr val="dk1"/>
                </a:solidFill>
                <a:latin typeface="Calibri"/>
                <a:ea typeface="Calibri"/>
                <a:cs typeface="Calibri"/>
                <a:sym typeface="Calibri"/>
              </a:rPr>
              <a:t>the formation of the </a:t>
            </a:r>
            <a:r>
              <a:rPr lang="en-US" sz="3200" b="0" i="0" u="none" strike="noStrike" cap="none" baseline="0">
                <a:solidFill>
                  <a:srgbClr val="22458B"/>
                </a:solidFill>
                <a:latin typeface="Calibri"/>
                <a:ea typeface="Calibri"/>
                <a:cs typeface="Calibri"/>
                <a:sym typeface="Calibri"/>
              </a:rPr>
              <a:t>National Association </a:t>
            </a:r>
            <a:br>
              <a:rPr lang="en-US" sz="3200" b="0" i="0" u="none" strike="noStrike" cap="none" baseline="0">
                <a:solidFill>
                  <a:srgbClr val="22458B"/>
                </a:solidFill>
                <a:latin typeface="Calibri"/>
                <a:ea typeface="Calibri"/>
                <a:cs typeface="Calibri"/>
                <a:sym typeface="Calibri"/>
              </a:rPr>
            </a:br>
            <a:r>
              <a:rPr lang="en-US" sz="3200" b="0" i="0" u="none" strike="noStrike" cap="none" baseline="0">
                <a:solidFill>
                  <a:srgbClr val="22458B"/>
                </a:solidFill>
                <a:latin typeface="Calibri"/>
                <a:ea typeface="Calibri"/>
                <a:cs typeface="Calibri"/>
                <a:sym typeface="Calibri"/>
              </a:rPr>
              <a:t>for the Advancement </a:t>
            </a:r>
            <a:br>
              <a:rPr lang="en-US" sz="3200" b="0" i="0" u="none" strike="noStrike" cap="none" baseline="0">
                <a:solidFill>
                  <a:srgbClr val="22458B"/>
                </a:solidFill>
                <a:latin typeface="Calibri"/>
                <a:ea typeface="Calibri"/>
                <a:cs typeface="Calibri"/>
                <a:sym typeface="Calibri"/>
              </a:rPr>
            </a:br>
            <a:r>
              <a:rPr lang="en-US" sz="3200" b="0" i="0" u="none" strike="noStrike" cap="none" baseline="0">
                <a:solidFill>
                  <a:srgbClr val="22458B"/>
                </a:solidFill>
                <a:latin typeface="Calibri"/>
                <a:ea typeface="Calibri"/>
                <a:cs typeface="Calibri"/>
                <a:sym typeface="Calibri"/>
              </a:rPr>
              <a:t>of Colored People (NAACP) </a:t>
            </a:r>
            <a:r>
              <a:rPr lang="en-US" sz="3200" b="0" i="0" u="none" strike="noStrike" cap="none" baseline="0">
                <a:solidFill>
                  <a:schemeClr val="dk1"/>
                </a:solidFill>
                <a:latin typeface="Calibri"/>
                <a:ea typeface="Calibri"/>
                <a:cs typeface="Calibri"/>
                <a:sym typeface="Calibri"/>
              </a:rPr>
              <a:t>in 1909 to fight for black equality</a:t>
            </a:r>
          </a:p>
        </p:txBody>
      </p:sp>
      <p:pic>
        <p:nvPicPr>
          <p:cNvPr id="357" name="Shape 357"/>
          <p:cNvPicPr preferRelativeResize="0"/>
          <p:nvPr/>
        </p:nvPicPr>
        <p:blipFill rotWithShape="1">
          <a:blip r:embed="rId4">
            <a:alphaModFix/>
          </a:blip>
          <a:srcRect/>
          <a:stretch/>
        </p:blipFill>
        <p:spPr>
          <a:xfrm>
            <a:off x="107950" y="1039812"/>
            <a:ext cx="4540249" cy="4979987"/>
          </a:xfrm>
          <a:prstGeom prst="rect">
            <a:avLst/>
          </a:prstGeom>
          <a:noFill/>
          <a:ln>
            <a:noFill/>
          </a:ln>
        </p:spPr>
      </p:pic>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Shape 362"/>
          <p:cNvSpPr txBox="1"/>
          <p:nvPr/>
        </p:nvSpPr>
        <p:spPr>
          <a:xfrm>
            <a:off x="4648200" y="681037"/>
            <a:ext cx="4343400" cy="2062162"/>
          </a:xfrm>
          <a:prstGeom prst="rect">
            <a:avLst/>
          </a:prstGeom>
          <a:solidFill>
            <a:srgbClr val="C2F0FF"/>
          </a:solidFill>
          <a:ln w="9525"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Calibri"/>
              <a:buNone/>
            </a:pPr>
            <a:r>
              <a:rPr lang="en-US" sz="3200" b="0" i="0" u="none" strike="noStrike" cap="none" baseline="0">
                <a:solidFill>
                  <a:schemeClr val="dk1"/>
                </a:solidFill>
                <a:latin typeface="Calibri"/>
                <a:ea typeface="Calibri"/>
                <a:cs typeface="Calibri"/>
                <a:sym typeface="Calibri"/>
              </a:rPr>
              <a:t>The NAACP fought voting restrictions and segregation</a:t>
            </a:r>
            <a:r>
              <a:rPr lang="en-US" sz="2600" b="0" i="0" u="none" strike="noStrike" cap="none" baseline="0">
                <a:solidFill>
                  <a:schemeClr val="dk1"/>
                </a:solidFill>
                <a:latin typeface="Calibri"/>
                <a:ea typeface="Calibri"/>
                <a:cs typeface="Calibri"/>
                <a:sym typeface="Calibri"/>
              </a:rPr>
              <a:t> </a:t>
            </a:r>
            <a:r>
              <a:rPr lang="en-US" sz="3200" b="0" i="0" u="none" strike="noStrike" cap="none" baseline="0">
                <a:solidFill>
                  <a:schemeClr val="dk1"/>
                </a:solidFill>
                <a:latin typeface="Calibri"/>
                <a:ea typeface="Calibri"/>
                <a:cs typeface="Calibri"/>
                <a:sym typeface="Calibri"/>
              </a:rPr>
              <a:t>laws</a:t>
            </a:r>
            <a:r>
              <a:rPr lang="en-US" sz="2600" b="0" i="0" u="none" strike="noStrike" cap="none" baseline="0">
                <a:solidFill>
                  <a:schemeClr val="dk1"/>
                </a:solidFill>
                <a:latin typeface="Calibri"/>
                <a:ea typeface="Calibri"/>
                <a:cs typeface="Calibri"/>
                <a:sym typeface="Calibri"/>
              </a:rPr>
              <a:t> </a:t>
            </a:r>
            <a:r>
              <a:rPr lang="en-US" sz="3200" b="0" i="0" u="none" strike="noStrike" cap="none" baseline="0">
                <a:solidFill>
                  <a:schemeClr val="dk1"/>
                </a:solidFill>
                <a:latin typeface="Calibri"/>
                <a:ea typeface="Calibri"/>
                <a:cs typeface="Calibri"/>
                <a:sym typeface="Calibri"/>
              </a:rPr>
              <a:t>by</a:t>
            </a:r>
            <a:r>
              <a:rPr lang="en-US" sz="2600" b="0" i="0" u="none" strike="noStrike" cap="none" baseline="0">
                <a:solidFill>
                  <a:schemeClr val="dk1"/>
                </a:solidFill>
                <a:latin typeface="Calibri"/>
                <a:ea typeface="Calibri"/>
                <a:cs typeface="Calibri"/>
                <a:sym typeface="Calibri"/>
              </a:rPr>
              <a:t> </a:t>
            </a:r>
            <a:r>
              <a:rPr lang="en-US" sz="3200" b="0" i="0" u="none" strike="noStrike" cap="none" baseline="0">
                <a:solidFill>
                  <a:schemeClr val="dk1"/>
                </a:solidFill>
                <a:latin typeface="Calibri"/>
                <a:ea typeface="Calibri"/>
                <a:cs typeface="Calibri"/>
                <a:sym typeface="Calibri"/>
              </a:rPr>
              <a:t>using </a:t>
            </a:r>
            <a:br>
              <a:rPr lang="en-US" sz="3200" b="0" i="0" u="none" strike="noStrike" cap="none" baseline="0">
                <a:solidFill>
                  <a:schemeClr val="dk1"/>
                </a:solidFill>
                <a:latin typeface="Calibri"/>
                <a:ea typeface="Calibri"/>
                <a:cs typeface="Calibri"/>
                <a:sym typeface="Calibri"/>
              </a:rPr>
            </a:br>
            <a:r>
              <a:rPr lang="en-US" sz="3200" b="0" i="0" u="none" strike="noStrike" cap="none" baseline="0">
                <a:solidFill>
                  <a:schemeClr val="dk1"/>
                </a:solidFill>
                <a:latin typeface="Calibri"/>
                <a:ea typeface="Calibri"/>
                <a:cs typeface="Calibri"/>
                <a:sym typeface="Calibri"/>
              </a:rPr>
              <a:t>the 14</a:t>
            </a:r>
            <a:r>
              <a:rPr lang="en-US" sz="3200" b="0" i="0" u="none" strike="noStrike" cap="none" baseline="30000">
                <a:solidFill>
                  <a:schemeClr val="dk1"/>
                </a:solidFill>
                <a:latin typeface="Calibri"/>
                <a:ea typeface="Calibri"/>
                <a:cs typeface="Calibri"/>
                <a:sym typeface="Calibri"/>
              </a:rPr>
              <a:t>th</a:t>
            </a:r>
            <a:r>
              <a:rPr lang="en-US" sz="3200" b="0" i="0" u="none" strike="noStrike" cap="none" baseline="0">
                <a:solidFill>
                  <a:schemeClr val="dk1"/>
                </a:solidFill>
                <a:latin typeface="Calibri"/>
                <a:ea typeface="Calibri"/>
                <a:cs typeface="Calibri"/>
                <a:sym typeface="Calibri"/>
              </a:rPr>
              <a:t> Amendment </a:t>
            </a:r>
            <a:br>
              <a:rPr lang="en-US" sz="3200" b="0" i="0" u="none" strike="noStrike" cap="none" baseline="0">
                <a:solidFill>
                  <a:schemeClr val="dk1"/>
                </a:solidFill>
                <a:latin typeface="Calibri"/>
                <a:ea typeface="Calibri"/>
                <a:cs typeface="Calibri"/>
                <a:sym typeface="Calibri"/>
              </a:rPr>
            </a:br>
            <a:r>
              <a:rPr lang="en-US" sz="3200" b="0" i="0" u="none" strike="noStrike" cap="none" baseline="0">
                <a:solidFill>
                  <a:schemeClr val="dk1"/>
                </a:solidFill>
                <a:latin typeface="Calibri"/>
                <a:ea typeface="Calibri"/>
                <a:cs typeface="Calibri"/>
                <a:sym typeface="Calibri"/>
              </a:rPr>
              <a:t>to file lawsuits </a:t>
            </a:r>
          </a:p>
        </p:txBody>
      </p:sp>
      <p:sp>
        <p:nvSpPr>
          <p:cNvPr id="363" name="Shape 363"/>
          <p:cNvSpPr txBox="1"/>
          <p:nvPr/>
        </p:nvSpPr>
        <p:spPr>
          <a:xfrm>
            <a:off x="4648200" y="3121025"/>
            <a:ext cx="4343400" cy="2898775"/>
          </a:xfrm>
          <a:prstGeom prst="rect">
            <a:avLst/>
          </a:prstGeom>
          <a:solidFill>
            <a:srgbClr val="FFFFCC"/>
          </a:solidFill>
          <a:ln w="9525"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lnSpc>
                <a:spcPct val="95000"/>
              </a:lnSpc>
              <a:spcBef>
                <a:spcPts val="0"/>
              </a:spcBef>
              <a:spcAft>
                <a:spcPts val="0"/>
              </a:spcAft>
              <a:buClr>
                <a:schemeClr val="dk1"/>
              </a:buClr>
              <a:buSzPct val="25000"/>
              <a:buFont typeface="Calibri"/>
              <a:buNone/>
            </a:pPr>
            <a:r>
              <a:rPr lang="en-US" sz="3200" b="0" i="0" u="none" strike="noStrike" cap="none" baseline="0">
                <a:solidFill>
                  <a:schemeClr val="dk1"/>
                </a:solidFill>
                <a:latin typeface="Calibri"/>
                <a:ea typeface="Calibri"/>
                <a:cs typeface="Calibri"/>
                <a:sym typeface="Calibri"/>
              </a:rPr>
              <a:t>WEB DuBois was the most outspoken early member of the NAACP by using </a:t>
            </a:r>
            <a:r>
              <a:rPr lang="en-US" sz="3200" b="0" i="1" u="none" strike="noStrike" cap="none" baseline="0">
                <a:solidFill>
                  <a:schemeClr val="dk1"/>
                </a:solidFill>
                <a:latin typeface="Calibri"/>
                <a:ea typeface="Calibri"/>
                <a:cs typeface="Calibri"/>
                <a:sym typeface="Calibri"/>
              </a:rPr>
              <a:t>The Crisis</a:t>
            </a:r>
            <a:r>
              <a:rPr lang="en-US" sz="3200" b="0" i="0" u="none" strike="noStrike" cap="none" baseline="0">
                <a:solidFill>
                  <a:schemeClr val="dk1"/>
                </a:solidFill>
                <a:latin typeface="Calibri"/>
                <a:ea typeface="Calibri"/>
                <a:cs typeface="Calibri"/>
                <a:sym typeface="Calibri"/>
              </a:rPr>
              <a:t> newsletter to call attention to black causes</a:t>
            </a:r>
          </a:p>
        </p:txBody>
      </p:sp>
      <p:pic>
        <p:nvPicPr>
          <p:cNvPr id="364" name="Shape 364"/>
          <p:cNvPicPr preferRelativeResize="0"/>
          <p:nvPr/>
        </p:nvPicPr>
        <p:blipFill rotWithShape="1">
          <a:blip r:embed="rId3">
            <a:alphaModFix/>
          </a:blip>
          <a:srcRect/>
          <a:stretch/>
        </p:blipFill>
        <p:spPr>
          <a:xfrm>
            <a:off x="107950" y="4761"/>
            <a:ext cx="4540249" cy="4979987"/>
          </a:xfrm>
          <a:prstGeom prst="rect">
            <a:avLst/>
          </a:prstGeom>
          <a:noFill/>
          <a:ln>
            <a:noFill/>
          </a:ln>
        </p:spPr>
      </p:pic>
      <p:pic>
        <p:nvPicPr>
          <p:cNvPr id="365" name="Shape 365"/>
          <p:cNvPicPr preferRelativeResize="0"/>
          <p:nvPr/>
        </p:nvPicPr>
        <p:blipFill rotWithShape="1">
          <a:blip r:embed="rId4">
            <a:alphaModFix/>
          </a:blip>
          <a:srcRect/>
          <a:stretch/>
        </p:blipFill>
        <p:spPr>
          <a:xfrm>
            <a:off x="76200" y="3189286"/>
            <a:ext cx="4419599" cy="3535362"/>
          </a:xfrm>
          <a:prstGeom prst="rect">
            <a:avLst/>
          </a:prstGeom>
          <a:noFill/>
          <a:ln>
            <a:noFill/>
          </a:ln>
        </p:spPr>
      </p:pic>
      <p:pic>
        <p:nvPicPr>
          <p:cNvPr id="366" name="Shape 366"/>
          <p:cNvPicPr preferRelativeResize="0"/>
          <p:nvPr/>
        </p:nvPicPr>
        <p:blipFill rotWithShape="1">
          <a:blip r:embed="rId5">
            <a:alphaModFix/>
          </a:blip>
          <a:srcRect t="34484"/>
          <a:stretch/>
        </p:blipFill>
        <p:spPr>
          <a:xfrm>
            <a:off x="104775" y="192086"/>
            <a:ext cx="4391025" cy="2928937"/>
          </a:xfrm>
          <a:prstGeom prst="rect">
            <a:avLst/>
          </a:prstGeom>
          <a:noFill/>
          <a:ln>
            <a:noFill/>
          </a:ln>
        </p:spPr>
      </p:pic>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pic>
        <p:nvPicPr>
          <p:cNvPr id="371" name="Shape 371"/>
          <p:cNvPicPr preferRelativeResize="0"/>
          <p:nvPr/>
        </p:nvPicPr>
        <p:blipFill rotWithShape="1">
          <a:blip r:embed="rId3">
            <a:alphaModFix/>
          </a:blip>
          <a:srcRect/>
          <a:stretch/>
        </p:blipFill>
        <p:spPr>
          <a:xfrm>
            <a:off x="76200" y="304800"/>
            <a:ext cx="3652837" cy="6316662"/>
          </a:xfrm>
          <a:prstGeom prst="rect">
            <a:avLst/>
          </a:prstGeom>
          <a:noFill/>
          <a:ln>
            <a:noFill/>
          </a:ln>
        </p:spPr>
      </p:pic>
      <p:sp>
        <p:nvSpPr>
          <p:cNvPr id="372" name="Shape 372"/>
          <p:cNvSpPr txBox="1"/>
          <p:nvPr/>
        </p:nvSpPr>
        <p:spPr>
          <a:xfrm>
            <a:off x="3810000" y="236537"/>
            <a:ext cx="5181600" cy="1668462"/>
          </a:xfrm>
          <a:prstGeom prst="rect">
            <a:avLst/>
          </a:prstGeom>
          <a:solidFill>
            <a:srgbClr val="CCFFCC"/>
          </a:solidFill>
          <a:ln w="9525"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Calibri"/>
              <a:buNone/>
            </a:pPr>
            <a:r>
              <a:rPr lang="en-US" sz="3200" b="0" i="0" u="none" strike="noStrike" cap="none" baseline="0">
                <a:solidFill>
                  <a:schemeClr val="dk1"/>
                </a:solidFill>
                <a:latin typeface="Calibri"/>
                <a:ea typeface="Calibri"/>
                <a:cs typeface="Calibri"/>
                <a:sym typeface="Calibri"/>
              </a:rPr>
              <a:t>Jamaican immigrant </a:t>
            </a:r>
            <a:br>
              <a:rPr lang="en-US" sz="3200" b="0" i="0" u="none" strike="noStrike" cap="none" baseline="0">
                <a:solidFill>
                  <a:schemeClr val="dk1"/>
                </a:solidFill>
                <a:latin typeface="Calibri"/>
                <a:ea typeface="Calibri"/>
                <a:cs typeface="Calibri"/>
                <a:sym typeface="Calibri"/>
              </a:rPr>
            </a:br>
            <a:r>
              <a:rPr lang="en-US" sz="3200" b="0" i="0" u="none" strike="noStrike" cap="none" baseline="0">
                <a:solidFill>
                  <a:schemeClr val="dk1"/>
                </a:solidFill>
                <a:latin typeface="Calibri"/>
                <a:ea typeface="Calibri"/>
                <a:cs typeface="Calibri"/>
                <a:sym typeface="Calibri"/>
              </a:rPr>
              <a:t>Marcus Garvey believed </a:t>
            </a:r>
            <a:br>
              <a:rPr lang="en-US" sz="3200" b="0" i="0" u="none" strike="noStrike" cap="none" baseline="0">
                <a:solidFill>
                  <a:schemeClr val="dk1"/>
                </a:solidFill>
                <a:latin typeface="Calibri"/>
                <a:ea typeface="Calibri"/>
                <a:cs typeface="Calibri"/>
                <a:sym typeface="Calibri"/>
              </a:rPr>
            </a:br>
            <a:r>
              <a:rPr lang="en-US" sz="3200" b="0" i="0" u="none" strike="noStrike" cap="none" baseline="0">
                <a:solidFill>
                  <a:schemeClr val="dk1"/>
                </a:solidFill>
                <a:latin typeface="Calibri"/>
                <a:ea typeface="Calibri"/>
                <a:cs typeface="Calibri"/>
                <a:sym typeface="Calibri"/>
              </a:rPr>
              <a:t>that whites and blacks </a:t>
            </a:r>
            <a:br>
              <a:rPr lang="en-US" sz="3200" b="0" i="0" u="none" strike="noStrike" cap="none" baseline="0">
                <a:solidFill>
                  <a:schemeClr val="dk1"/>
                </a:solidFill>
                <a:latin typeface="Calibri"/>
                <a:ea typeface="Calibri"/>
                <a:cs typeface="Calibri"/>
                <a:sym typeface="Calibri"/>
              </a:rPr>
            </a:br>
            <a:r>
              <a:rPr lang="en-US" sz="3200" b="0" i="0" u="none" strike="noStrike" cap="none" baseline="0">
                <a:solidFill>
                  <a:schemeClr val="dk1"/>
                </a:solidFill>
                <a:latin typeface="Calibri"/>
                <a:ea typeface="Calibri"/>
                <a:cs typeface="Calibri"/>
                <a:sym typeface="Calibri"/>
              </a:rPr>
              <a:t>could not coexist in America</a:t>
            </a:r>
          </a:p>
        </p:txBody>
      </p:sp>
      <p:sp>
        <p:nvSpPr>
          <p:cNvPr id="373" name="Shape 373"/>
          <p:cNvSpPr txBox="1"/>
          <p:nvPr/>
        </p:nvSpPr>
        <p:spPr>
          <a:xfrm>
            <a:off x="3810000" y="2065336"/>
            <a:ext cx="5181600" cy="1668462"/>
          </a:xfrm>
          <a:prstGeom prst="rect">
            <a:avLst/>
          </a:prstGeom>
          <a:solidFill>
            <a:srgbClr val="FFFFCC"/>
          </a:solidFill>
          <a:ln w="9525"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Calibri"/>
              <a:buNone/>
            </a:pPr>
            <a:r>
              <a:rPr lang="en-US" sz="3200" b="0" i="0" u="none" strike="noStrike" cap="none" baseline="0">
                <a:solidFill>
                  <a:schemeClr val="dk1"/>
                </a:solidFill>
                <a:latin typeface="Calibri"/>
                <a:ea typeface="Calibri"/>
                <a:cs typeface="Calibri"/>
                <a:sym typeface="Calibri"/>
              </a:rPr>
              <a:t>In 1907, he founded the </a:t>
            </a:r>
            <a:r>
              <a:rPr lang="en-US" sz="3200" b="0" i="0" u="none" strike="noStrike" cap="none" baseline="0">
                <a:solidFill>
                  <a:srgbClr val="7030A0"/>
                </a:solidFill>
                <a:latin typeface="Calibri"/>
                <a:ea typeface="Calibri"/>
                <a:cs typeface="Calibri"/>
                <a:sym typeface="Calibri"/>
              </a:rPr>
              <a:t>Universal Negro Improvement Association</a:t>
            </a:r>
            <a:r>
              <a:rPr lang="en-US" sz="3200" b="0" i="0" u="none" strike="noStrike" cap="none" baseline="0">
                <a:solidFill>
                  <a:schemeClr val="dk1"/>
                </a:solidFill>
                <a:latin typeface="Calibri"/>
                <a:ea typeface="Calibri"/>
                <a:cs typeface="Calibri"/>
                <a:sym typeface="Calibri"/>
              </a:rPr>
              <a:t> to encourage blacks to return to Africa</a:t>
            </a:r>
          </a:p>
        </p:txBody>
      </p:sp>
      <p:sp>
        <p:nvSpPr>
          <p:cNvPr id="374" name="Shape 374"/>
          <p:cNvSpPr txBox="1"/>
          <p:nvPr/>
        </p:nvSpPr>
        <p:spPr>
          <a:xfrm>
            <a:off x="3810000" y="3906837"/>
            <a:ext cx="5189536" cy="1274762"/>
          </a:xfrm>
          <a:prstGeom prst="rect">
            <a:avLst/>
          </a:prstGeom>
          <a:solidFill>
            <a:srgbClr val="FFCC99"/>
          </a:solidFill>
          <a:ln w="9525"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Calibri"/>
              <a:buNone/>
            </a:pPr>
            <a:r>
              <a:rPr lang="en-US" sz="3200" b="0" i="0" u="none" strike="noStrike" cap="none" baseline="0">
                <a:solidFill>
                  <a:schemeClr val="dk1"/>
                </a:solidFill>
                <a:latin typeface="Calibri"/>
                <a:ea typeface="Calibri"/>
                <a:cs typeface="Calibri"/>
                <a:sym typeface="Calibri"/>
              </a:rPr>
              <a:t>He created a number </a:t>
            </a:r>
            <a:br>
              <a:rPr lang="en-US" sz="3200" b="0" i="0" u="none" strike="noStrike" cap="none" baseline="0">
                <a:solidFill>
                  <a:schemeClr val="dk1"/>
                </a:solidFill>
                <a:latin typeface="Calibri"/>
                <a:ea typeface="Calibri"/>
                <a:cs typeface="Calibri"/>
                <a:sym typeface="Calibri"/>
              </a:rPr>
            </a:br>
            <a:r>
              <a:rPr lang="en-US" sz="3200" b="0" i="0" u="none" strike="noStrike" cap="none" baseline="0">
                <a:solidFill>
                  <a:schemeClr val="dk1"/>
                </a:solidFill>
                <a:latin typeface="Calibri"/>
                <a:ea typeface="Calibri"/>
                <a:cs typeface="Calibri"/>
                <a:sym typeface="Calibri"/>
              </a:rPr>
              <a:t>of businesses to promote Black Nationalism </a:t>
            </a:r>
          </a:p>
        </p:txBody>
      </p:sp>
      <p:sp>
        <p:nvSpPr>
          <p:cNvPr id="375" name="Shape 375"/>
          <p:cNvSpPr txBox="1"/>
          <p:nvPr/>
        </p:nvSpPr>
        <p:spPr>
          <a:xfrm>
            <a:off x="3810000" y="5321300"/>
            <a:ext cx="5181600" cy="1284287"/>
          </a:xfrm>
          <a:prstGeom prst="rect">
            <a:avLst/>
          </a:prstGeom>
          <a:solidFill>
            <a:srgbClr val="CCCCFF"/>
          </a:solidFill>
          <a:ln w="9525"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Calibri"/>
              <a:buNone/>
            </a:pPr>
            <a:r>
              <a:rPr lang="en-US" sz="3200" b="0" i="0" u="none" strike="noStrike" cap="none" baseline="0">
                <a:solidFill>
                  <a:schemeClr val="dk1"/>
                </a:solidFill>
                <a:latin typeface="Calibri"/>
                <a:ea typeface="Calibri"/>
                <a:cs typeface="Calibri"/>
                <a:sym typeface="Calibri"/>
              </a:rPr>
              <a:t>Garvey lost credibility when he was jailed for mail fraud and deported to Jamaica </a:t>
            </a:r>
          </a:p>
        </p:txBody>
      </p:sp>
      <p:pic>
        <p:nvPicPr>
          <p:cNvPr id="376" name="Shape 376"/>
          <p:cNvPicPr preferRelativeResize="0"/>
          <p:nvPr/>
        </p:nvPicPr>
        <p:blipFill rotWithShape="1">
          <a:blip r:embed="rId4">
            <a:alphaModFix/>
          </a:blip>
          <a:srcRect/>
          <a:stretch/>
        </p:blipFill>
        <p:spPr>
          <a:xfrm>
            <a:off x="76200" y="533400"/>
            <a:ext cx="3652837" cy="6002336"/>
          </a:xfrm>
          <a:prstGeom prst="rect">
            <a:avLst/>
          </a:prstGeom>
          <a:noFill/>
          <a:ln>
            <a:noFill/>
          </a:ln>
        </p:spPr>
      </p:pic>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Shape 381"/>
          <p:cNvSpPr txBox="1"/>
          <p:nvPr/>
        </p:nvSpPr>
        <p:spPr>
          <a:xfrm>
            <a:off x="152400" y="134936"/>
            <a:ext cx="8839199" cy="474661"/>
          </a:xfrm>
          <a:prstGeom prst="rect">
            <a:avLst/>
          </a:prstGeom>
          <a:solidFill>
            <a:srgbClr val="FFCCFF"/>
          </a:solidFill>
          <a:ln w="9525"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Calibri"/>
              <a:buNone/>
            </a:pPr>
            <a:r>
              <a:rPr lang="en-US" sz="3100" b="0" i="0" u="none" strike="noStrike" cap="none" baseline="0">
                <a:solidFill>
                  <a:schemeClr val="dk1"/>
                </a:solidFill>
                <a:latin typeface="Calibri"/>
                <a:ea typeface="Calibri"/>
                <a:cs typeface="Calibri"/>
                <a:sym typeface="Calibri"/>
              </a:rPr>
              <a:t>While women gained voting rights and labor laws…</a:t>
            </a:r>
          </a:p>
        </p:txBody>
      </p:sp>
      <p:sp>
        <p:nvSpPr>
          <p:cNvPr id="382" name="Shape 382"/>
          <p:cNvSpPr txBox="1"/>
          <p:nvPr/>
        </p:nvSpPr>
        <p:spPr>
          <a:xfrm>
            <a:off x="152400" y="712787"/>
            <a:ext cx="4572000" cy="1573211"/>
          </a:xfrm>
          <a:prstGeom prst="rect">
            <a:avLst/>
          </a:prstGeom>
          <a:solidFill>
            <a:srgbClr val="CCCCFF"/>
          </a:solidFill>
          <a:ln w="9525"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Calibri"/>
              <a:buNone/>
            </a:pPr>
            <a:r>
              <a:rPr lang="en-US" sz="3100" b="0" i="0" u="none" strike="noStrike" cap="none" baseline="0">
                <a:solidFill>
                  <a:schemeClr val="dk1"/>
                </a:solidFill>
                <a:latin typeface="Calibri"/>
                <a:ea typeface="Calibri"/>
                <a:cs typeface="Calibri"/>
                <a:sym typeface="Calibri"/>
              </a:rPr>
              <a:t>…African Americans were unable to end Jim Crow segregation, stop lynching, </a:t>
            </a:r>
            <a:br>
              <a:rPr lang="en-US" sz="3100" b="0" i="0" u="none" strike="noStrike" cap="none" baseline="0">
                <a:solidFill>
                  <a:schemeClr val="dk1"/>
                </a:solidFill>
                <a:latin typeface="Calibri"/>
                <a:ea typeface="Calibri"/>
                <a:cs typeface="Calibri"/>
                <a:sym typeface="Calibri"/>
              </a:rPr>
            </a:br>
            <a:r>
              <a:rPr lang="en-US" sz="3100" b="0" i="0" u="none" strike="noStrike" cap="none" baseline="0">
                <a:solidFill>
                  <a:schemeClr val="dk1"/>
                </a:solidFill>
                <a:latin typeface="Calibri"/>
                <a:ea typeface="Calibri"/>
                <a:cs typeface="Calibri"/>
                <a:sym typeface="Calibri"/>
              </a:rPr>
              <a:t>or gain economic equality</a:t>
            </a:r>
          </a:p>
        </p:txBody>
      </p:sp>
      <p:pic>
        <p:nvPicPr>
          <p:cNvPr id="383" name="Shape 383"/>
          <p:cNvPicPr preferRelativeResize="0"/>
          <p:nvPr/>
        </p:nvPicPr>
        <p:blipFill rotWithShape="1">
          <a:blip r:embed="rId3">
            <a:alphaModFix/>
          </a:blip>
          <a:srcRect/>
          <a:stretch/>
        </p:blipFill>
        <p:spPr>
          <a:xfrm>
            <a:off x="2667000" y="2316161"/>
            <a:ext cx="3403599" cy="5075236"/>
          </a:xfrm>
          <a:prstGeom prst="rect">
            <a:avLst/>
          </a:prstGeom>
          <a:noFill/>
          <a:ln>
            <a:noFill/>
          </a:ln>
        </p:spPr>
      </p:pic>
      <p:pic>
        <p:nvPicPr>
          <p:cNvPr id="384" name="Shape 384"/>
          <p:cNvPicPr preferRelativeResize="0"/>
          <p:nvPr/>
        </p:nvPicPr>
        <p:blipFill rotWithShape="1">
          <a:blip r:embed="rId4">
            <a:alphaModFix/>
          </a:blip>
          <a:srcRect/>
          <a:stretch/>
        </p:blipFill>
        <p:spPr>
          <a:xfrm>
            <a:off x="5494337" y="712787"/>
            <a:ext cx="4411661" cy="7637462"/>
          </a:xfrm>
          <a:prstGeom prst="rect">
            <a:avLst/>
          </a:prstGeom>
          <a:noFill/>
          <a:ln>
            <a:noFill/>
          </a:ln>
        </p:spPr>
      </p:pic>
      <p:sp>
        <p:nvSpPr>
          <p:cNvPr id="385" name="Shape 385"/>
          <p:cNvSpPr txBox="1"/>
          <p:nvPr/>
        </p:nvSpPr>
        <p:spPr>
          <a:xfrm>
            <a:off x="4876800" y="712787"/>
            <a:ext cx="4114800" cy="1573211"/>
          </a:xfrm>
          <a:prstGeom prst="rect">
            <a:avLst/>
          </a:prstGeom>
          <a:solidFill>
            <a:srgbClr val="CCFFCC"/>
          </a:solidFill>
          <a:ln w="9525"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Calibri"/>
              <a:buNone/>
            </a:pPr>
            <a:r>
              <a:rPr lang="en-US" sz="3100" b="0" i="0" u="none" strike="noStrike" cap="none" baseline="0">
                <a:solidFill>
                  <a:schemeClr val="dk1"/>
                </a:solidFill>
                <a:latin typeface="Calibri"/>
                <a:ea typeface="Calibri"/>
                <a:cs typeface="Calibri"/>
                <a:sym typeface="Calibri"/>
              </a:rPr>
              <a:t>But, black leaders in the Progressive Era inspired later generations to demand changes</a:t>
            </a:r>
          </a:p>
        </p:txBody>
      </p:sp>
      <p:pic>
        <p:nvPicPr>
          <p:cNvPr id="386" name="Shape 386"/>
          <p:cNvPicPr preferRelativeResize="0"/>
          <p:nvPr/>
        </p:nvPicPr>
        <p:blipFill rotWithShape="1">
          <a:blip r:embed="rId5">
            <a:alphaModFix/>
          </a:blip>
          <a:srcRect/>
          <a:stretch/>
        </p:blipFill>
        <p:spPr>
          <a:xfrm>
            <a:off x="0" y="2209800"/>
            <a:ext cx="3376611" cy="4773612"/>
          </a:xfrm>
          <a:prstGeom prst="rect">
            <a:avLst/>
          </a:prstGeom>
          <a:noFill/>
          <a:ln>
            <a:noFill/>
          </a:ln>
        </p:spPr>
      </p:pic>
      <p:pic>
        <p:nvPicPr>
          <p:cNvPr id="387" name="Shape 387"/>
          <p:cNvPicPr preferRelativeResize="0"/>
          <p:nvPr/>
        </p:nvPicPr>
        <p:blipFill rotWithShape="1">
          <a:blip r:embed="rId6">
            <a:alphaModFix/>
          </a:blip>
          <a:srcRect/>
          <a:stretch/>
        </p:blipFill>
        <p:spPr>
          <a:xfrm>
            <a:off x="3376612" y="2316161"/>
            <a:ext cx="5697536" cy="5051424"/>
          </a:xfrm>
          <a:prstGeom prst="rect">
            <a:avLst/>
          </a:prstGeom>
          <a:noFill/>
          <a:ln>
            <a:noFill/>
          </a:ln>
        </p:spPr>
      </p:pic>
      <p:pic>
        <p:nvPicPr>
          <p:cNvPr id="388" name="Shape 388"/>
          <p:cNvPicPr preferRelativeResize="0"/>
          <p:nvPr/>
        </p:nvPicPr>
        <p:blipFill rotWithShape="1">
          <a:blip r:embed="rId7">
            <a:alphaModFix/>
          </a:blip>
          <a:srcRect/>
          <a:stretch/>
        </p:blipFill>
        <p:spPr>
          <a:xfrm>
            <a:off x="0" y="1828800"/>
            <a:ext cx="5181600" cy="7067549"/>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510075" y="2343075"/>
            <a:ext cx="7772400" cy="1143000"/>
          </a:xfrm>
          <a:prstGeom prst="rect">
            <a:avLst/>
          </a:prstGeom>
        </p:spPr>
        <p:txBody>
          <a:bodyPr lIns="91425" tIns="91425" rIns="91425" bIns="91425" anchor="ctr" anchorCtr="0">
            <a:noAutofit/>
          </a:bodyPr>
          <a:lstStyle/>
          <a:p>
            <a:pPr rtl="0">
              <a:spcBef>
                <a:spcPts val="0"/>
              </a:spcBef>
              <a:buNone/>
            </a:pPr>
            <a:r>
              <a:rPr lang="en-US" sz="4800"/>
              <a:t>The Progressive Era</a:t>
            </a:r>
          </a:p>
          <a:p>
            <a:pPr>
              <a:spcBef>
                <a:spcPts val="0"/>
              </a:spcBef>
              <a:buNone/>
            </a:pPr>
            <a:r>
              <a:rPr lang="en-US" sz="4800"/>
              <a:t>1890-1920</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p:nvPr/>
        </p:nvSpPr>
        <p:spPr>
          <a:xfrm>
            <a:off x="152400" y="152400"/>
            <a:ext cx="8839199" cy="1274762"/>
          </a:xfrm>
          <a:prstGeom prst="rect">
            <a:avLst/>
          </a:prstGeom>
          <a:solidFill>
            <a:srgbClr val="EAEAEA"/>
          </a:solidFill>
          <a:ln w="9525" cap="flat" cmpd="sng">
            <a:solidFill>
              <a:schemeClr val="dk2"/>
            </a:solidFill>
            <a:prstDash val="solid"/>
            <a:miter/>
            <a:headEnd type="none" w="med" len="med"/>
            <a:tailEnd type="none" w="med" len="med"/>
          </a:ln>
        </p:spPr>
        <p:txBody>
          <a:bodyPr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Calibri"/>
              <a:buNone/>
            </a:pPr>
            <a:r>
              <a:rPr lang="en-US" sz="3200" b="0" i="0" u="none" strike="noStrike" cap="none" baseline="0">
                <a:solidFill>
                  <a:schemeClr val="dk1"/>
                </a:solidFill>
                <a:latin typeface="Calibri"/>
                <a:ea typeface="Calibri"/>
                <a:cs typeface="Calibri"/>
                <a:sym typeface="Calibri"/>
              </a:rPr>
              <a:t>The United States entered the Progressive Era </a:t>
            </a:r>
            <a:br>
              <a:rPr lang="en-US" sz="3200" b="0" i="0" u="none" strike="noStrike" cap="none" baseline="0">
                <a:solidFill>
                  <a:schemeClr val="dk1"/>
                </a:solidFill>
                <a:latin typeface="Calibri"/>
                <a:ea typeface="Calibri"/>
                <a:cs typeface="Calibri"/>
                <a:sym typeface="Calibri"/>
              </a:rPr>
            </a:br>
            <a:r>
              <a:rPr lang="en-US" sz="3200" b="0" i="0" u="none" strike="noStrike" cap="none" baseline="0">
                <a:solidFill>
                  <a:schemeClr val="dk1"/>
                </a:solidFill>
                <a:latin typeface="Calibri"/>
                <a:ea typeface="Calibri"/>
                <a:cs typeface="Calibri"/>
                <a:sym typeface="Calibri"/>
              </a:rPr>
              <a:t>from 1890 to 1920 when a variety of reformers tried to clean up problems created during the Gilded Age</a:t>
            </a:r>
          </a:p>
        </p:txBody>
      </p:sp>
      <p:pic>
        <p:nvPicPr>
          <p:cNvPr id="78" name="Shape 78"/>
          <p:cNvPicPr preferRelativeResize="0"/>
          <p:nvPr/>
        </p:nvPicPr>
        <p:blipFill rotWithShape="1">
          <a:blip r:embed="rId3">
            <a:alphaModFix/>
          </a:blip>
          <a:srcRect/>
          <a:stretch/>
        </p:blipFill>
        <p:spPr>
          <a:xfrm>
            <a:off x="1066800" y="1573212"/>
            <a:ext cx="7085012" cy="5208587"/>
          </a:xfrm>
          <a:prstGeom prst="rect">
            <a:avLst/>
          </a:prstGeom>
          <a:noFill/>
          <a:ln>
            <a:noFill/>
          </a:ln>
        </p:spPr>
      </p:pic>
      <p:sp>
        <p:nvSpPr>
          <p:cNvPr id="79" name="Shape 79"/>
          <p:cNvSpPr txBox="1"/>
          <p:nvPr/>
        </p:nvSpPr>
        <p:spPr>
          <a:xfrm>
            <a:off x="1296987" y="1674811"/>
            <a:ext cx="6780211" cy="461961"/>
          </a:xfrm>
          <a:prstGeom prst="rect">
            <a:avLst/>
          </a:prstGeom>
          <a:solidFill>
            <a:schemeClr val="lt1"/>
          </a:solidFill>
          <a:ln>
            <a:noFill/>
          </a:ln>
        </p:spPr>
        <p:txBody>
          <a:bodyPr lIns="91425" tIns="45700" rIns="91425" bIns="45700" anchor="t" anchorCtr="0">
            <a:noAutofit/>
          </a:bodyPr>
          <a:lstStyle/>
          <a:p>
            <a:pPr marL="0" marR="0" lvl="1" indent="0" algn="ctr" rtl="0">
              <a:lnSpc>
                <a:spcPct val="80000"/>
              </a:lnSpc>
              <a:spcBef>
                <a:spcPts val="0"/>
              </a:spcBef>
              <a:spcAft>
                <a:spcPts val="0"/>
              </a:spcAft>
              <a:buClr>
                <a:srgbClr val="C00000"/>
              </a:buClr>
              <a:buSzPct val="25000"/>
              <a:buFont typeface="Calibri"/>
              <a:buNone/>
            </a:pPr>
            <a:r>
              <a:rPr lang="en-US" sz="3000" b="0" i="0" u="none" strike="noStrike" cap="none" baseline="0">
                <a:solidFill>
                  <a:srgbClr val="C00000"/>
                </a:solidFill>
                <a:latin typeface="Calibri"/>
                <a:ea typeface="Calibri"/>
                <a:cs typeface="Calibri"/>
                <a:sym typeface="Calibri"/>
              </a:rPr>
              <a:t>What problems existed in the Gilded Age? </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p:nvPr/>
        </p:nvSpPr>
        <p:spPr>
          <a:xfrm>
            <a:off x="152400" y="152400"/>
            <a:ext cx="8839199" cy="1274762"/>
          </a:xfrm>
          <a:prstGeom prst="rect">
            <a:avLst/>
          </a:prstGeom>
          <a:solidFill>
            <a:srgbClr val="EAEAEA"/>
          </a:solidFill>
          <a:ln w="9525" cap="flat" cmpd="sng">
            <a:solidFill>
              <a:schemeClr val="dk2"/>
            </a:solidFill>
            <a:prstDash val="solid"/>
            <a:miter/>
            <a:headEnd type="none" w="med" len="med"/>
            <a:tailEnd type="none" w="med" len="med"/>
          </a:ln>
        </p:spPr>
        <p:txBody>
          <a:bodyPr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Calibri"/>
              <a:buNone/>
            </a:pPr>
            <a:r>
              <a:rPr lang="en-US" sz="3200" b="0" i="0" u="none" strike="noStrike" cap="none" baseline="0">
                <a:solidFill>
                  <a:schemeClr val="dk1"/>
                </a:solidFill>
                <a:latin typeface="Calibri"/>
                <a:ea typeface="Calibri"/>
                <a:cs typeface="Calibri"/>
                <a:sym typeface="Calibri"/>
              </a:rPr>
              <a:t>The United States entered the Progressive Era </a:t>
            </a:r>
            <a:br>
              <a:rPr lang="en-US" sz="3200" b="0" i="0" u="none" strike="noStrike" cap="none" baseline="0">
                <a:solidFill>
                  <a:schemeClr val="dk1"/>
                </a:solidFill>
                <a:latin typeface="Calibri"/>
                <a:ea typeface="Calibri"/>
                <a:cs typeface="Calibri"/>
                <a:sym typeface="Calibri"/>
              </a:rPr>
            </a:br>
            <a:r>
              <a:rPr lang="en-US" sz="3200" b="0" i="0" u="none" strike="noStrike" cap="none" baseline="0">
                <a:solidFill>
                  <a:schemeClr val="dk1"/>
                </a:solidFill>
                <a:latin typeface="Calibri"/>
                <a:ea typeface="Calibri"/>
                <a:cs typeface="Calibri"/>
                <a:sym typeface="Calibri"/>
              </a:rPr>
              <a:t>from 1890 to 1920 when a variety of reformers tried to clean up problems created during the Gilded Age</a:t>
            </a:r>
          </a:p>
        </p:txBody>
      </p:sp>
      <p:pic>
        <p:nvPicPr>
          <p:cNvPr id="85" name="Shape 85"/>
          <p:cNvPicPr preferRelativeResize="0"/>
          <p:nvPr/>
        </p:nvPicPr>
        <p:blipFill rotWithShape="1">
          <a:blip r:embed="rId3">
            <a:alphaModFix/>
          </a:blip>
          <a:srcRect/>
          <a:stretch/>
        </p:blipFill>
        <p:spPr>
          <a:xfrm>
            <a:off x="1066800" y="1573212"/>
            <a:ext cx="7085012" cy="5208587"/>
          </a:xfrm>
          <a:prstGeom prst="rect">
            <a:avLst/>
          </a:prstGeom>
          <a:noFill/>
          <a:ln>
            <a:noFill/>
          </a:ln>
        </p:spPr>
      </p:pic>
      <p:pic>
        <p:nvPicPr>
          <p:cNvPr id="86" name="Shape 86"/>
          <p:cNvPicPr preferRelativeResize="0"/>
          <p:nvPr/>
        </p:nvPicPr>
        <p:blipFill rotWithShape="1">
          <a:blip r:embed="rId4">
            <a:alphaModFix/>
          </a:blip>
          <a:srcRect t="-694"/>
          <a:stretch/>
        </p:blipFill>
        <p:spPr>
          <a:xfrm>
            <a:off x="4267200" y="1546225"/>
            <a:ext cx="4708524" cy="5235575"/>
          </a:xfrm>
          <a:prstGeom prst="rect">
            <a:avLst/>
          </a:prstGeom>
          <a:noFill/>
          <a:ln>
            <a:noFill/>
          </a:ln>
        </p:spPr>
      </p:pic>
      <p:sp>
        <p:nvSpPr>
          <p:cNvPr id="87" name="Shape 87"/>
          <p:cNvSpPr txBox="1"/>
          <p:nvPr/>
        </p:nvSpPr>
        <p:spPr>
          <a:xfrm>
            <a:off x="158750" y="1558925"/>
            <a:ext cx="3956050" cy="2185986"/>
          </a:xfrm>
          <a:prstGeom prst="rect">
            <a:avLst/>
          </a:prstGeom>
          <a:solidFill>
            <a:srgbClr val="FFFF99"/>
          </a:solidFill>
          <a:ln w="9525" cap="flat" cmpd="sng">
            <a:solidFill>
              <a:schemeClr val="dk2"/>
            </a:solidFill>
            <a:prstDash val="solid"/>
            <a:miter/>
            <a:headEnd type="none" w="med" len="med"/>
            <a:tailEnd type="none" w="med" len="med"/>
          </a:ln>
        </p:spPr>
        <p:txBody>
          <a:bodyPr lIns="91425" tIns="45700" rIns="91425" bIns="45700" anchor="t" anchorCtr="0">
            <a:noAutofit/>
          </a:bodyPr>
          <a:lstStyle/>
          <a:p>
            <a:pPr marL="0" marR="0" lvl="0" indent="0" algn="ctr" rtl="0">
              <a:lnSpc>
                <a:spcPct val="85000"/>
              </a:lnSpc>
              <a:spcBef>
                <a:spcPts val="0"/>
              </a:spcBef>
              <a:spcAft>
                <a:spcPts val="0"/>
              </a:spcAft>
              <a:buClr>
                <a:schemeClr val="dk1"/>
              </a:buClr>
              <a:buSzPct val="25000"/>
              <a:buFont typeface="Calibri"/>
              <a:buNone/>
            </a:pPr>
            <a:r>
              <a:rPr lang="en-US" sz="3200" b="0" i="0" u="none" strike="noStrike" cap="none" baseline="0">
                <a:solidFill>
                  <a:schemeClr val="dk1"/>
                </a:solidFill>
                <a:latin typeface="Calibri"/>
                <a:ea typeface="Calibri"/>
                <a:cs typeface="Calibri"/>
                <a:sym typeface="Calibri"/>
              </a:rPr>
              <a:t>Industrialization led to a rise in urbanization, immigration, poverty, and dangerous working conditions </a:t>
            </a:r>
          </a:p>
        </p:txBody>
      </p:sp>
      <p:sp>
        <p:nvSpPr>
          <p:cNvPr id="88" name="Shape 88"/>
          <p:cNvSpPr txBox="1"/>
          <p:nvPr/>
        </p:nvSpPr>
        <p:spPr>
          <a:xfrm>
            <a:off x="152400" y="3833812"/>
            <a:ext cx="3956050" cy="1284287"/>
          </a:xfrm>
          <a:prstGeom prst="rect">
            <a:avLst/>
          </a:prstGeom>
          <a:solidFill>
            <a:srgbClr val="CCFFCC"/>
          </a:solidFill>
          <a:ln w="9525" cap="flat" cmpd="sng">
            <a:solidFill>
              <a:schemeClr val="dk2"/>
            </a:solidFill>
            <a:prstDash val="solid"/>
            <a:miter/>
            <a:headEnd type="none" w="med" len="med"/>
            <a:tailEnd type="none" w="med" len="med"/>
          </a:ln>
        </p:spPr>
        <p:txBody>
          <a:bodyPr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Calibri"/>
              <a:buNone/>
            </a:pPr>
            <a:r>
              <a:rPr lang="en-US" sz="3200" b="0" i="0" u="none" strike="noStrike" cap="none" baseline="0">
                <a:solidFill>
                  <a:schemeClr val="dk1"/>
                </a:solidFill>
                <a:latin typeface="Calibri"/>
                <a:ea typeface="Calibri"/>
                <a:cs typeface="Calibri"/>
                <a:sym typeface="Calibri"/>
              </a:rPr>
              <a:t>City, state, and federal governments were seen as corrupt </a:t>
            </a:r>
          </a:p>
        </p:txBody>
      </p:sp>
      <p:pic>
        <p:nvPicPr>
          <p:cNvPr id="89" name="Shape 89"/>
          <p:cNvPicPr preferRelativeResize="0"/>
          <p:nvPr/>
        </p:nvPicPr>
        <p:blipFill rotWithShape="1">
          <a:blip r:embed="rId5">
            <a:alphaModFix/>
          </a:blip>
          <a:srcRect l="4713" t="3129" r="9741" b="4454"/>
          <a:stretch/>
        </p:blipFill>
        <p:spPr>
          <a:xfrm>
            <a:off x="6567486" y="1582737"/>
            <a:ext cx="2541587" cy="2379661"/>
          </a:xfrm>
          <a:prstGeom prst="rect">
            <a:avLst/>
          </a:prstGeom>
          <a:noFill/>
          <a:ln>
            <a:noFill/>
          </a:ln>
        </p:spPr>
      </p:pic>
      <p:pic>
        <p:nvPicPr>
          <p:cNvPr id="90" name="Shape 90"/>
          <p:cNvPicPr preferRelativeResize="0"/>
          <p:nvPr/>
        </p:nvPicPr>
        <p:blipFill rotWithShape="1">
          <a:blip r:embed="rId6">
            <a:alphaModFix/>
          </a:blip>
          <a:srcRect/>
          <a:stretch/>
        </p:blipFill>
        <p:spPr>
          <a:xfrm>
            <a:off x="4244975" y="4014787"/>
            <a:ext cx="4746624" cy="2752725"/>
          </a:xfrm>
          <a:prstGeom prst="rect">
            <a:avLst/>
          </a:prstGeom>
          <a:noFill/>
          <a:ln>
            <a:noFill/>
          </a:ln>
        </p:spPr>
      </p:pic>
      <p:pic>
        <p:nvPicPr>
          <p:cNvPr id="91" name="Shape 91"/>
          <p:cNvPicPr preferRelativeResize="0"/>
          <p:nvPr/>
        </p:nvPicPr>
        <p:blipFill rotWithShape="1">
          <a:blip r:embed="rId7">
            <a:alphaModFix/>
          </a:blip>
          <a:srcRect l="6631"/>
          <a:stretch/>
        </p:blipFill>
        <p:spPr>
          <a:xfrm>
            <a:off x="4233862" y="1558925"/>
            <a:ext cx="2243136" cy="2403474"/>
          </a:xfrm>
          <a:prstGeom prst="rect">
            <a:avLst/>
          </a:prstGeom>
          <a:noFill/>
          <a:ln>
            <a:noFill/>
          </a:ln>
        </p:spPr>
      </p:pic>
      <p:sp>
        <p:nvSpPr>
          <p:cNvPr id="92" name="Shape 92"/>
          <p:cNvSpPr txBox="1"/>
          <p:nvPr/>
        </p:nvSpPr>
        <p:spPr>
          <a:xfrm>
            <a:off x="138111" y="5273675"/>
            <a:ext cx="3970337" cy="1284287"/>
          </a:xfrm>
          <a:prstGeom prst="rect">
            <a:avLst/>
          </a:prstGeom>
          <a:solidFill>
            <a:srgbClr val="FFCCFF"/>
          </a:solidFill>
          <a:ln w="9525" cap="flat" cmpd="sng">
            <a:solidFill>
              <a:schemeClr val="dk2"/>
            </a:solidFill>
            <a:prstDash val="solid"/>
            <a:miter/>
            <a:headEnd type="none" w="med" len="med"/>
            <a:tailEnd type="none" w="med" len="med"/>
          </a:ln>
        </p:spPr>
        <p:txBody>
          <a:bodyPr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Calibri"/>
              <a:buNone/>
            </a:pPr>
            <a:r>
              <a:rPr lang="en-US" sz="3200" b="0" i="0" u="none" strike="noStrike" cap="none" baseline="0">
                <a:solidFill>
                  <a:schemeClr val="dk1"/>
                </a:solidFill>
                <a:latin typeface="Calibri"/>
                <a:ea typeface="Calibri"/>
                <a:cs typeface="Calibri"/>
                <a:sym typeface="Calibri"/>
              </a:rPr>
              <a:t>Corporate monopolies limited competition and workers’ wages</a:t>
            </a:r>
          </a:p>
        </p:txBody>
      </p:sp>
      <p:pic>
        <p:nvPicPr>
          <p:cNvPr id="93" name="Shape 93"/>
          <p:cNvPicPr preferRelativeResize="0"/>
          <p:nvPr/>
        </p:nvPicPr>
        <p:blipFill rotWithShape="1">
          <a:blip r:embed="rId8">
            <a:alphaModFix/>
          </a:blip>
          <a:srcRect/>
          <a:stretch/>
        </p:blipFill>
        <p:spPr>
          <a:xfrm>
            <a:off x="4262437" y="4164012"/>
            <a:ext cx="4729161" cy="2617787"/>
          </a:xfrm>
          <a:prstGeom prst="rect">
            <a:avLst/>
          </a:prstGeom>
          <a:noFill/>
          <a:ln>
            <a:noFill/>
          </a:ln>
        </p:spPr>
      </p:pic>
      <p:pic>
        <p:nvPicPr>
          <p:cNvPr id="94" name="Shape 94"/>
          <p:cNvPicPr preferRelativeResize="0"/>
          <p:nvPr/>
        </p:nvPicPr>
        <p:blipFill rotWithShape="1">
          <a:blip r:embed="rId9">
            <a:alphaModFix/>
          </a:blip>
          <a:srcRect/>
          <a:stretch/>
        </p:blipFill>
        <p:spPr>
          <a:xfrm>
            <a:off x="4267200" y="1550987"/>
            <a:ext cx="4724400" cy="2551111"/>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Shape 99"/>
          <p:cNvPicPr preferRelativeResize="0"/>
          <p:nvPr/>
        </p:nvPicPr>
        <p:blipFill rotWithShape="1">
          <a:blip r:embed="rId3">
            <a:alphaModFix/>
          </a:blip>
          <a:srcRect t="19217" b="4035"/>
          <a:stretch/>
        </p:blipFill>
        <p:spPr>
          <a:xfrm>
            <a:off x="381000" y="2057400"/>
            <a:ext cx="8305799" cy="4652962"/>
          </a:xfrm>
          <a:prstGeom prst="rect">
            <a:avLst/>
          </a:prstGeom>
          <a:noFill/>
          <a:ln>
            <a:noFill/>
          </a:ln>
        </p:spPr>
      </p:pic>
      <p:sp>
        <p:nvSpPr>
          <p:cNvPr id="100" name="Shape 100"/>
          <p:cNvSpPr txBox="1"/>
          <p:nvPr/>
        </p:nvSpPr>
        <p:spPr>
          <a:xfrm>
            <a:off x="68261" y="160336"/>
            <a:ext cx="4275136" cy="1668462"/>
          </a:xfrm>
          <a:prstGeom prst="rect">
            <a:avLst/>
          </a:prstGeom>
          <a:solidFill>
            <a:srgbClr val="C2F0FF"/>
          </a:solidFill>
          <a:ln w="9525" cap="flat" cmpd="sng">
            <a:solidFill>
              <a:schemeClr val="dk2"/>
            </a:solidFill>
            <a:prstDash val="solid"/>
            <a:miter/>
            <a:headEnd type="none" w="med" len="med"/>
            <a:tailEnd type="none" w="med" len="med"/>
          </a:ln>
        </p:spPr>
        <p:txBody>
          <a:bodyPr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Calibri"/>
              <a:buNone/>
            </a:pPr>
            <a:r>
              <a:rPr lang="en-US" sz="3200" b="0" i="0" u="none" strike="noStrike" cap="none" baseline="0">
                <a:solidFill>
                  <a:schemeClr val="dk1"/>
                </a:solidFill>
                <a:latin typeface="Calibri"/>
                <a:ea typeface="Calibri"/>
                <a:cs typeface="Calibri"/>
                <a:sym typeface="Calibri"/>
              </a:rPr>
              <a:t>In the 1880s, many middle-class Protestant Christians embraced the Social Gospel movement</a:t>
            </a:r>
          </a:p>
        </p:txBody>
      </p:sp>
      <p:sp>
        <p:nvSpPr>
          <p:cNvPr id="101" name="Shape 101"/>
          <p:cNvSpPr txBox="1"/>
          <p:nvPr/>
        </p:nvSpPr>
        <p:spPr>
          <a:xfrm>
            <a:off x="4533900" y="179386"/>
            <a:ext cx="4457700" cy="1668462"/>
          </a:xfrm>
          <a:prstGeom prst="rect">
            <a:avLst/>
          </a:prstGeom>
          <a:solidFill>
            <a:srgbClr val="FFFFCC"/>
          </a:solidFill>
          <a:ln w="9525" cap="flat" cmpd="sng">
            <a:solidFill>
              <a:schemeClr val="dk2"/>
            </a:solidFill>
            <a:prstDash val="solid"/>
            <a:miter/>
            <a:headEnd type="none" w="med" len="med"/>
            <a:tailEnd type="none" w="med" len="med"/>
          </a:ln>
        </p:spPr>
        <p:txBody>
          <a:bodyPr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Calibri"/>
              <a:buNone/>
            </a:pPr>
            <a:r>
              <a:rPr lang="en-US" sz="3200" b="0" i="0" u="none" strike="noStrike" cap="none" baseline="0">
                <a:solidFill>
                  <a:schemeClr val="dk1"/>
                </a:solidFill>
                <a:latin typeface="Calibri"/>
                <a:ea typeface="Calibri"/>
                <a:cs typeface="Calibri"/>
                <a:sym typeface="Calibri"/>
              </a:rPr>
              <a:t>The Social Gospel </a:t>
            </a:r>
            <a:br>
              <a:rPr lang="en-US" sz="3200" b="0" i="0" u="none" strike="noStrike" cap="none" baseline="0">
                <a:solidFill>
                  <a:schemeClr val="dk1"/>
                </a:solidFill>
                <a:latin typeface="Calibri"/>
                <a:ea typeface="Calibri"/>
                <a:cs typeface="Calibri"/>
                <a:sym typeface="Calibri"/>
              </a:rPr>
            </a:br>
            <a:r>
              <a:rPr lang="en-US" sz="3200" b="0" i="0" u="none" strike="noStrike" cap="none" baseline="0">
                <a:solidFill>
                  <a:schemeClr val="dk1"/>
                </a:solidFill>
                <a:latin typeface="Calibri"/>
                <a:ea typeface="Calibri"/>
                <a:cs typeface="Calibri"/>
                <a:sym typeface="Calibri"/>
              </a:rPr>
              <a:t>taught that to honor God, people must help others and reform society </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Shape 106"/>
          <p:cNvPicPr preferRelativeResize="0"/>
          <p:nvPr/>
        </p:nvPicPr>
        <p:blipFill rotWithShape="1">
          <a:blip r:embed="rId3">
            <a:alphaModFix/>
          </a:blip>
          <a:srcRect/>
          <a:stretch/>
        </p:blipFill>
        <p:spPr>
          <a:xfrm>
            <a:off x="152400" y="1531937"/>
            <a:ext cx="4724400" cy="5206999"/>
          </a:xfrm>
          <a:prstGeom prst="rect">
            <a:avLst/>
          </a:prstGeom>
          <a:noFill/>
          <a:ln>
            <a:noFill/>
          </a:ln>
        </p:spPr>
      </p:pic>
      <p:sp>
        <p:nvSpPr>
          <p:cNvPr id="107" name="Shape 107"/>
          <p:cNvSpPr txBox="1"/>
          <p:nvPr/>
        </p:nvSpPr>
        <p:spPr>
          <a:xfrm>
            <a:off x="152400" y="84136"/>
            <a:ext cx="8839199" cy="1274762"/>
          </a:xfrm>
          <a:prstGeom prst="rect">
            <a:avLst/>
          </a:prstGeom>
          <a:solidFill>
            <a:srgbClr val="C2F0FF"/>
          </a:solidFill>
          <a:ln w="9525" cap="flat" cmpd="sng">
            <a:solidFill>
              <a:schemeClr val="dk2"/>
            </a:solidFill>
            <a:prstDash val="solid"/>
            <a:miter/>
            <a:headEnd type="none" w="med" len="med"/>
            <a:tailEnd type="none" w="med" len="med"/>
          </a:ln>
        </p:spPr>
        <p:txBody>
          <a:bodyPr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Calibri"/>
              <a:buNone/>
            </a:pPr>
            <a:r>
              <a:rPr lang="en-US" sz="3200" b="0" i="0" u="none" strike="noStrike" cap="none" baseline="0">
                <a:solidFill>
                  <a:schemeClr val="dk1"/>
                </a:solidFill>
                <a:latin typeface="Calibri"/>
                <a:ea typeface="Calibri"/>
                <a:cs typeface="Calibri"/>
                <a:sym typeface="Calibri"/>
              </a:rPr>
              <a:t>Progressive reform began in American cities </a:t>
            </a:r>
            <a:br>
              <a:rPr lang="en-US" sz="3200" b="0" i="0" u="none" strike="noStrike" cap="none" baseline="0">
                <a:solidFill>
                  <a:schemeClr val="dk1"/>
                </a:solidFill>
                <a:latin typeface="Calibri"/>
                <a:ea typeface="Calibri"/>
                <a:cs typeface="Calibri"/>
                <a:sym typeface="Calibri"/>
              </a:rPr>
            </a:br>
            <a:r>
              <a:rPr lang="en-US" sz="3200" b="0" i="0" u="none" strike="noStrike" cap="none" baseline="0">
                <a:solidFill>
                  <a:schemeClr val="dk1"/>
                </a:solidFill>
                <a:latin typeface="Calibri"/>
                <a:ea typeface="Calibri"/>
                <a:cs typeface="Calibri"/>
                <a:sym typeface="Calibri"/>
              </a:rPr>
              <a:t>in response to slums, tenements, child labor, </a:t>
            </a:r>
            <a:br>
              <a:rPr lang="en-US" sz="3200" b="0" i="0" u="none" strike="noStrike" cap="none" baseline="0">
                <a:solidFill>
                  <a:schemeClr val="dk1"/>
                </a:solidFill>
                <a:latin typeface="Calibri"/>
                <a:ea typeface="Calibri"/>
                <a:cs typeface="Calibri"/>
                <a:sym typeface="Calibri"/>
              </a:rPr>
            </a:br>
            <a:r>
              <a:rPr lang="en-US" sz="3200" b="0" i="0" u="none" strike="noStrike" cap="none" baseline="0">
                <a:solidFill>
                  <a:schemeClr val="dk1"/>
                </a:solidFill>
                <a:latin typeface="Calibri"/>
                <a:ea typeface="Calibri"/>
                <a:cs typeface="Calibri"/>
                <a:sym typeface="Calibri"/>
              </a:rPr>
              <a:t>alcohol abuse, prostitution, and political corruption </a:t>
            </a:r>
          </a:p>
        </p:txBody>
      </p:sp>
      <p:sp>
        <p:nvSpPr>
          <p:cNvPr id="108" name="Shape 108"/>
          <p:cNvSpPr txBox="1"/>
          <p:nvPr/>
        </p:nvSpPr>
        <p:spPr>
          <a:xfrm>
            <a:off x="5029200" y="1524000"/>
            <a:ext cx="3962399" cy="1668462"/>
          </a:xfrm>
          <a:prstGeom prst="rect">
            <a:avLst/>
          </a:prstGeom>
          <a:solidFill>
            <a:srgbClr val="FFFF99"/>
          </a:solidFill>
          <a:ln w="9525" cap="flat" cmpd="sng">
            <a:solidFill>
              <a:schemeClr val="dk2"/>
            </a:solidFill>
            <a:prstDash val="solid"/>
            <a:miter/>
            <a:headEnd type="none" w="med" len="med"/>
            <a:tailEnd type="none" w="med" len="med"/>
          </a:ln>
        </p:spPr>
        <p:txBody>
          <a:bodyPr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Calibri"/>
              <a:buNone/>
            </a:pPr>
            <a:r>
              <a:rPr lang="en-US" sz="3200" b="0" i="0" u="none" strike="noStrike" cap="none" baseline="0">
                <a:solidFill>
                  <a:schemeClr val="dk1"/>
                </a:solidFill>
                <a:latin typeface="Calibri"/>
                <a:ea typeface="Calibri"/>
                <a:cs typeface="Calibri"/>
                <a:sym typeface="Calibri"/>
              </a:rPr>
              <a:t>An early reformer </a:t>
            </a:r>
            <a:br>
              <a:rPr lang="en-US" sz="3200" b="0" i="0" u="none" strike="noStrike" cap="none" baseline="0">
                <a:solidFill>
                  <a:schemeClr val="dk1"/>
                </a:solidFill>
                <a:latin typeface="Calibri"/>
                <a:ea typeface="Calibri"/>
                <a:cs typeface="Calibri"/>
                <a:sym typeface="Calibri"/>
              </a:rPr>
            </a:br>
            <a:r>
              <a:rPr lang="en-US" sz="3200" b="0" i="0" u="none" strike="noStrike" cap="none" baseline="0">
                <a:solidFill>
                  <a:schemeClr val="dk1"/>
                </a:solidFill>
                <a:latin typeface="Calibri"/>
                <a:ea typeface="Calibri"/>
                <a:cs typeface="Calibri"/>
                <a:sym typeface="Calibri"/>
              </a:rPr>
              <a:t>was Jane Addams </a:t>
            </a:r>
            <a:br>
              <a:rPr lang="en-US" sz="3200" b="0" i="0" u="none" strike="noStrike" cap="none" baseline="0">
                <a:solidFill>
                  <a:schemeClr val="dk1"/>
                </a:solidFill>
                <a:latin typeface="Calibri"/>
                <a:ea typeface="Calibri"/>
                <a:cs typeface="Calibri"/>
                <a:sym typeface="Calibri"/>
              </a:rPr>
            </a:br>
            <a:r>
              <a:rPr lang="en-US" sz="3200" b="0" i="0" u="none" strike="noStrike" cap="none" baseline="0">
                <a:solidFill>
                  <a:schemeClr val="dk1"/>
                </a:solidFill>
                <a:latin typeface="Calibri"/>
                <a:ea typeface="Calibri"/>
                <a:cs typeface="Calibri"/>
                <a:sym typeface="Calibri"/>
              </a:rPr>
              <a:t>who created </a:t>
            </a:r>
            <a:br>
              <a:rPr lang="en-US" sz="3200" b="0" i="0" u="none" strike="noStrike" cap="none" baseline="0">
                <a:solidFill>
                  <a:schemeClr val="dk1"/>
                </a:solidFill>
                <a:latin typeface="Calibri"/>
                <a:ea typeface="Calibri"/>
                <a:cs typeface="Calibri"/>
                <a:sym typeface="Calibri"/>
              </a:rPr>
            </a:br>
            <a:r>
              <a:rPr lang="en-US" sz="3200" b="0" i="0" u="none" strike="noStrike" cap="none" baseline="0">
                <a:solidFill>
                  <a:schemeClr val="dk1"/>
                </a:solidFill>
                <a:latin typeface="Calibri"/>
                <a:ea typeface="Calibri"/>
                <a:cs typeface="Calibri"/>
                <a:sym typeface="Calibri"/>
              </a:rPr>
              <a:t>Hull House in Chicago </a:t>
            </a:r>
          </a:p>
        </p:txBody>
      </p:sp>
      <p:pic>
        <p:nvPicPr>
          <p:cNvPr id="109" name="Shape 109"/>
          <p:cNvPicPr preferRelativeResize="0"/>
          <p:nvPr/>
        </p:nvPicPr>
        <p:blipFill rotWithShape="1">
          <a:blip r:embed="rId4">
            <a:alphaModFix/>
          </a:blip>
          <a:srcRect t="2697" b="14440"/>
          <a:stretch/>
        </p:blipFill>
        <p:spPr>
          <a:xfrm>
            <a:off x="5029200" y="3276600"/>
            <a:ext cx="3962399" cy="3451225"/>
          </a:xfrm>
          <a:prstGeom prst="rect">
            <a:avLst/>
          </a:prstGeom>
          <a:noFill/>
          <a:ln>
            <a:noFill/>
          </a:ln>
        </p:spPr>
      </p:pic>
      <p:pic>
        <p:nvPicPr>
          <p:cNvPr id="110" name="Shape 110"/>
          <p:cNvPicPr preferRelativeResize="0"/>
          <p:nvPr/>
        </p:nvPicPr>
        <p:blipFill rotWithShape="1">
          <a:blip r:embed="rId5">
            <a:alphaModFix/>
          </a:blip>
          <a:srcRect/>
          <a:stretch/>
        </p:blipFill>
        <p:spPr>
          <a:xfrm>
            <a:off x="76200" y="1524000"/>
            <a:ext cx="4800600" cy="3059111"/>
          </a:xfrm>
          <a:prstGeom prst="rect">
            <a:avLst/>
          </a:prstGeom>
          <a:noFill/>
          <a:ln>
            <a:noFill/>
          </a:ln>
        </p:spPr>
      </p:pic>
      <p:sp>
        <p:nvSpPr>
          <p:cNvPr id="111" name="Shape 111"/>
          <p:cNvSpPr txBox="1"/>
          <p:nvPr/>
        </p:nvSpPr>
        <p:spPr>
          <a:xfrm>
            <a:off x="76200" y="4724400"/>
            <a:ext cx="4800600" cy="2011362"/>
          </a:xfrm>
          <a:prstGeom prst="rect">
            <a:avLst/>
          </a:prstGeom>
          <a:solidFill>
            <a:srgbClr val="FFCCFF"/>
          </a:solidFill>
          <a:ln w="9525" cap="flat" cmpd="sng">
            <a:solidFill>
              <a:schemeClr val="dk2"/>
            </a:solidFill>
            <a:prstDash val="solid"/>
            <a:miter/>
            <a:headEnd type="none" w="med" len="med"/>
            <a:tailEnd type="none" w="med" len="med"/>
          </a:ln>
        </p:spPr>
        <p:txBody>
          <a:bodyPr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Calibri"/>
              <a:buNone/>
            </a:pPr>
            <a:r>
              <a:rPr lang="en-US" sz="3200" b="0" i="0" u="none" strike="noStrike" cap="none" baseline="0">
                <a:solidFill>
                  <a:schemeClr val="dk1"/>
                </a:solidFill>
                <a:latin typeface="Calibri"/>
                <a:ea typeface="Calibri"/>
                <a:cs typeface="Calibri"/>
                <a:sym typeface="Calibri"/>
              </a:rPr>
              <a:t>Hull House was the first settlement house which offered baths, cheap food, child care, job training, health</a:t>
            </a:r>
            <a:r>
              <a:rPr lang="en-US" sz="3100" b="0" i="0" u="none" strike="noStrike" cap="none" baseline="0">
                <a:solidFill>
                  <a:schemeClr val="dk1"/>
                </a:solidFill>
                <a:latin typeface="Calibri"/>
                <a:ea typeface="Calibri"/>
                <a:cs typeface="Calibri"/>
                <a:sym typeface="Calibri"/>
              </a:rPr>
              <a:t> </a:t>
            </a:r>
            <a:r>
              <a:rPr lang="en-US" sz="3200" b="0" i="0" u="none" strike="noStrike" cap="none" baseline="0">
                <a:solidFill>
                  <a:schemeClr val="dk1"/>
                </a:solidFill>
                <a:latin typeface="Calibri"/>
                <a:ea typeface="Calibri"/>
                <a:cs typeface="Calibri"/>
                <a:sym typeface="Calibri"/>
              </a:rPr>
              <a:t>care</a:t>
            </a:r>
            <a:r>
              <a:rPr lang="en-US" sz="3100" b="0" i="0" u="none" strike="noStrike" cap="none" baseline="0">
                <a:solidFill>
                  <a:schemeClr val="dk1"/>
                </a:solidFill>
                <a:latin typeface="Calibri"/>
                <a:ea typeface="Calibri"/>
                <a:cs typeface="Calibri"/>
                <a:sym typeface="Calibri"/>
              </a:rPr>
              <a:t> </a:t>
            </a:r>
            <a:r>
              <a:rPr lang="en-US" sz="3200" b="0" i="0" u="none" strike="noStrike" cap="none" baseline="0">
                <a:solidFill>
                  <a:schemeClr val="dk1"/>
                </a:solidFill>
                <a:latin typeface="Calibri"/>
                <a:ea typeface="Calibri"/>
                <a:cs typeface="Calibri"/>
                <a:sym typeface="Calibri"/>
              </a:rPr>
              <a:t>to</a:t>
            </a:r>
            <a:r>
              <a:rPr lang="en-US" sz="3100" b="0" i="0" u="none" strike="noStrike" cap="none" baseline="0">
                <a:solidFill>
                  <a:schemeClr val="dk1"/>
                </a:solidFill>
                <a:latin typeface="Calibri"/>
                <a:ea typeface="Calibri"/>
                <a:cs typeface="Calibri"/>
                <a:sym typeface="Calibri"/>
              </a:rPr>
              <a:t> </a:t>
            </a:r>
            <a:r>
              <a:rPr lang="en-US" sz="3200" b="0" i="0" u="none" strike="noStrike" cap="none" baseline="0">
                <a:solidFill>
                  <a:schemeClr val="dk1"/>
                </a:solidFill>
                <a:latin typeface="Calibri"/>
                <a:ea typeface="Calibri"/>
                <a:cs typeface="Calibri"/>
                <a:sym typeface="Calibri"/>
              </a:rPr>
              <a:t>help</a:t>
            </a:r>
            <a:r>
              <a:rPr lang="en-US" sz="3100" b="0" i="0" u="none" strike="noStrike" cap="none" baseline="0">
                <a:solidFill>
                  <a:schemeClr val="dk1"/>
                </a:solidFill>
                <a:latin typeface="Calibri"/>
                <a:ea typeface="Calibri"/>
                <a:cs typeface="Calibri"/>
                <a:sym typeface="Calibri"/>
              </a:rPr>
              <a:t> </a:t>
            </a:r>
            <a:r>
              <a:rPr lang="en-US" sz="3200" b="0" i="0" u="none" strike="noStrike" cap="none" baseline="0">
                <a:solidFill>
                  <a:schemeClr val="dk1"/>
                </a:solidFill>
                <a:latin typeface="Calibri"/>
                <a:ea typeface="Calibri"/>
                <a:cs typeface="Calibri"/>
                <a:sym typeface="Calibri"/>
              </a:rPr>
              <a:t>the</a:t>
            </a:r>
            <a:r>
              <a:rPr lang="en-US" sz="3100" b="0" i="0" u="none" strike="noStrike" cap="none" baseline="0">
                <a:solidFill>
                  <a:schemeClr val="dk1"/>
                </a:solidFill>
                <a:latin typeface="Calibri"/>
                <a:ea typeface="Calibri"/>
                <a:cs typeface="Calibri"/>
                <a:sym typeface="Calibri"/>
              </a:rPr>
              <a:t> </a:t>
            </a:r>
            <a:r>
              <a:rPr lang="en-US" sz="3200" b="0" i="0" u="none" strike="noStrike" cap="none" baseline="0">
                <a:solidFill>
                  <a:schemeClr val="dk1"/>
                </a:solidFill>
                <a:latin typeface="Calibri"/>
                <a:ea typeface="Calibri"/>
                <a:cs typeface="Calibri"/>
                <a:sym typeface="Calibri"/>
              </a:rPr>
              <a:t>poor</a:t>
            </a:r>
          </a:p>
        </p:txBody>
      </p:sp>
      <p:pic>
        <p:nvPicPr>
          <p:cNvPr id="112" name="Shape 112"/>
          <p:cNvPicPr preferRelativeResize="0"/>
          <p:nvPr/>
        </p:nvPicPr>
        <p:blipFill rotWithShape="1">
          <a:blip r:embed="rId6">
            <a:alphaModFix/>
          </a:blip>
          <a:srcRect l="17089" t="21205" r="10263"/>
          <a:stretch/>
        </p:blipFill>
        <p:spPr>
          <a:xfrm>
            <a:off x="5037137" y="3276600"/>
            <a:ext cx="3954461" cy="3495675"/>
          </a:xfrm>
          <a:prstGeom prst="rect">
            <a:avLst/>
          </a:prstGeom>
          <a:noFill/>
          <a:ln>
            <a:noFill/>
          </a:ln>
        </p:spPr>
      </p:pic>
      <p:pic>
        <p:nvPicPr>
          <p:cNvPr id="113" name="Shape 113"/>
          <p:cNvPicPr preferRelativeResize="0"/>
          <p:nvPr/>
        </p:nvPicPr>
        <p:blipFill rotWithShape="1">
          <a:blip r:embed="rId7">
            <a:alphaModFix/>
          </a:blip>
          <a:srcRect t="26701"/>
          <a:stretch/>
        </p:blipFill>
        <p:spPr>
          <a:xfrm>
            <a:off x="76200" y="1531937"/>
            <a:ext cx="4800600" cy="3076574"/>
          </a:xfrm>
          <a:prstGeom prst="rect">
            <a:avLst/>
          </a:prstGeom>
          <a:noFill/>
          <a:ln>
            <a:noFill/>
          </a:ln>
        </p:spPr>
      </p:pic>
      <p:sp>
        <p:nvSpPr>
          <p:cNvPr id="114" name="Shape 114"/>
          <p:cNvSpPr txBox="1"/>
          <p:nvPr/>
        </p:nvSpPr>
        <p:spPr>
          <a:xfrm>
            <a:off x="5029200" y="4730750"/>
            <a:ext cx="3962399" cy="2011362"/>
          </a:xfrm>
          <a:prstGeom prst="rect">
            <a:avLst/>
          </a:prstGeom>
          <a:solidFill>
            <a:srgbClr val="CCFFCC"/>
          </a:solidFill>
          <a:ln w="9525"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Calibri"/>
              <a:buNone/>
            </a:pPr>
            <a:r>
              <a:rPr lang="en-US" sz="3200" b="0" i="0" u="none" strike="noStrike" cap="none" baseline="0">
                <a:solidFill>
                  <a:schemeClr val="dk1"/>
                </a:solidFill>
                <a:latin typeface="Calibri"/>
                <a:ea typeface="Calibri"/>
                <a:cs typeface="Calibri"/>
                <a:sym typeface="Calibri"/>
              </a:rPr>
              <a:t>Jane Addams’ efforts inspired reformers in other cities to build settlement houses to assist the poor </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p:nvPr/>
        </p:nvSpPr>
        <p:spPr>
          <a:xfrm>
            <a:off x="1295400" y="95250"/>
            <a:ext cx="6553200" cy="879474"/>
          </a:xfrm>
          <a:prstGeom prst="rect">
            <a:avLst/>
          </a:prstGeom>
          <a:solidFill>
            <a:srgbClr val="CCCCFF"/>
          </a:solidFill>
          <a:ln w="9525"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Calibri"/>
              <a:buNone/>
            </a:pPr>
            <a:r>
              <a:rPr lang="en-US" sz="3200" b="0" i="0" u="none" strike="noStrike" cap="none" baseline="0">
                <a:solidFill>
                  <a:schemeClr val="dk1"/>
                </a:solidFill>
                <a:latin typeface="Calibri"/>
                <a:ea typeface="Calibri"/>
                <a:cs typeface="Calibri"/>
                <a:sym typeface="Calibri"/>
              </a:rPr>
              <a:t>Urban reformers tried to improve </a:t>
            </a:r>
            <a:br>
              <a:rPr lang="en-US" sz="3200" b="0" i="0" u="none" strike="noStrike" cap="none" baseline="0">
                <a:solidFill>
                  <a:schemeClr val="dk1"/>
                </a:solidFill>
                <a:latin typeface="Calibri"/>
                <a:ea typeface="Calibri"/>
                <a:cs typeface="Calibri"/>
                <a:sym typeface="Calibri"/>
              </a:rPr>
            </a:br>
            <a:r>
              <a:rPr lang="en-US" sz="3200" b="0" i="0" u="none" strike="noStrike" cap="none" baseline="0">
                <a:solidFill>
                  <a:schemeClr val="dk1"/>
                </a:solidFill>
                <a:latin typeface="Calibri"/>
                <a:ea typeface="Calibri"/>
                <a:cs typeface="Calibri"/>
                <a:sym typeface="Calibri"/>
              </a:rPr>
              <a:t>the lives of poor workers and children</a:t>
            </a:r>
          </a:p>
        </p:txBody>
      </p:sp>
      <p:sp>
        <p:nvSpPr>
          <p:cNvPr id="120" name="Shape 120"/>
          <p:cNvSpPr txBox="1"/>
          <p:nvPr/>
        </p:nvSpPr>
        <p:spPr>
          <a:xfrm>
            <a:off x="152400" y="1087437"/>
            <a:ext cx="4419599" cy="1208086"/>
          </a:xfrm>
          <a:prstGeom prst="rect">
            <a:avLst/>
          </a:prstGeom>
          <a:solidFill>
            <a:srgbClr val="CCFFCC"/>
          </a:solidFill>
          <a:ln w="9525"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Calibri"/>
              <a:buNone/>
            </a:pPr>
            <a:r>
              <a:rPr lang="en-US" sz="3200" b="0" i="0" u="none" strike="noStrike" cap="none" baseline="0">
                <a:solidFill>
                  <a:schemeClr val="dk1"/>
                </a:solidFill>
                <a:latin typeface="Calibri"/>
                <a:ea typeface="Calibri"/>
                <a:cs typeface="Calibri"/>
                <a:sym typeface="Calibri"/>
              </a:rPr>
              <a:t>The YMCA created gyms and libraries to help young men and children </a:t>
            </a:r>
          </a:p>
        </p:txBody>
      </p:sp>
      <p:sp>
        <p:nvSpPr>
          <p:cNvPr id="121" name="Shape 121"/>
          <p:cNvSpPr txBox="1"/>
          <p:nvPr/>
        </p:nvSpPr>
        <p:spPr>
          <a:xfrm>
            <a:off x="4724400" y="1087437"/>
            <a:ext cx="4267199" cy="1208086"/>
          </a:xfrm>
          <a:prstGeom prst="rect">
            <a:avLst/>
          </a:prstGeom>
          <a:solidFill>
            <a:srgbClr val="FFFFCC"/>
          </a:solidFill>
          <a:ln w="9525"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Calibri"/>
              <a:buNone/>
            </a:pPr>
            <a:r>
              <a:rPr lang="en-US" sz="3200" b="0" i="0" u="none" strike="noStrike" cap="none" baseline="0">
                <a:solidFill>
                  <a:schemeClr val="dk1"/>
                </a:solidFill>
                <a:latin typeface="Calibri"/>
                <a:ea typeface="Calibri"/>
                <a:cs typeface="Calibri"/>
                <a:sym typeface="Calibri"/>
              </a:rPr>
              <a:t>The Salvation Army created nurseries and soup kitchens</a:t>
            </a:r>
          </a:p>
        </p:txBody>
      </p:sp>
      <p:pic>
        <p:nvPicPr>
          <p:cNvPr id="122" name="Shape 122"/>
          <p:cNvPicPr preferRelativeResize="0"/>
          <p:nvPr/>
        </p:nvPicPr>
        <p:blipFill rotWithShape="1">
          <a:blip r:embed="rId3">
            <a:alphaModFix/>
          </a:blip>
          <a:srcRect t="15170" r="14659" b="5769"/>
          <a:stretch/>
        </p:blipFill>
        <p:spPr>
          <a:xfrm>
            <a:off x="152400" y="2438400"/>
            <a:ext cx="4443411" cy="3132137"/>
          </a:xfrm>
          <a:prstGeom prst="rect">
            <a:avLst/>
          </a:prstGeom>
          <a:noFill/>
          <a:ln>
            <a:noFill/>
          </a:ln>
        </p:spPr>
      </p:pic>
      <p:pic>
        <p:nvPicPr>
          <p:cNvPr id="123" name="Shape 123"/>
          <p:cNvPicPr preferRelativeResize="0"/>
          <p:nvPr/>
        </p:nvPicPr>
        <p:blipFill rotWithShape="1">
          <a:blip r:embed="rId4">
            <a:alphaModFix/>
          </a:blip>
          <a:srcRect/>
          <a:stretch/>
        </p:blipFill>
        <p:spPr>
          <a:xfrm>
            <a:off x="4724400" y="2438400"/>
            <a:ext cx="4241799" cy="3132137"/>
          </a:xfrm>
          <a:prstGeom prst="rect">
            <a:avLst/>
          </a:prstGeom>
          <a:noFill/>
          <a:ln>
            <a:noFill/>
          </a:ln>
        </p:spPr>
      </p:pic>
      <p:pic>
        <p:nvPicPr>
          <p:cNvPr id="124" name="Shape 124"/>
          <p:cNvPicPr preferRelativeResize="0"/>
          <p:nvPr/>
        </p:nvPicPr>
        <p:blipFill rotWithShape="1">
          <a:blip r:embed="rId5">
            <a:alphaModFix/>
          </a:blip>
          <a:srcRect/>
          <a:stretch/>
        </p:blipFill>
        <p:spPr>
          <a:xfrm>
            <a:off x="3970337" y="2438400"/>
            <a:ext cx="5021261" cy="3132137"/>
          </a:xfrm>
          <a:prstGeom prst="rect">
            <a:avLst/>
          </a:prstGeom>
          <a:noFill/>
          <a:ln>
            <a:noFill/>
          </a:ln>
        </p:spPr>
      </p:pic>
      <p:pic>
        <p:nvPicPr>
          <p:cNvPr id="125" name="Shape 125"/>
          <p:cNvPicPr preferRelativeResize="0"/>
          <p:nvPr/>
        </p:nvPicPr>
        <p:blipFill rotWithShape="1">
          <a:blip r:embed="rId6">
            <a:alphaModFix/>
          </a:blip>
          <a:srcRect/>
          <a:stretch/>
        </p:blipFill>
        <p:spPr>
          <a:xfrm>
            <a:off x="152400" y="2362200"/>
            <a:ext cx="8796336" cy="2921000"/>
          </a:xfrm>
          <a:prstGeom prst="rect">
            <a:avLst/>
          </a:prstGeom>
          <a:noFill/>
          <a:ln>
            <a:noFill/>
          </a:ln>
        </p:spPr>
      </p:pic>
      <p:sp>
        <p:nvSpPr>
          <p:cNvPr id="126" name="Shape 126"/>
          <p:cNvSpPr txBox="1"/>
          <p:nvPr/>
        </p:nvSpPr>
        <p:spPr>
          <a:xfrm>
            <a:off x="90486" y="5410200"/>
            <a:ext cx="5548312" cy="1274762"/>
          </a:xfrm>
          <a:prstGeom prst="rect">
            <a:avLst/>
          </a:prstGeom>
          <a:solidFill>
            <a:srgbClr val="FFCCFF"/>
          </a:solidFill>
          <a:ln w="9525"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Calibri"/>
              <a:buNone/>
            </a:pPr>
            <a:r>
              <a:rPr lang="en-US" sz="3200" b="0" i="0" u="none" strike="noStrike" cap="none" baseline="0">
                <a:solidFill>
                  <a:schemeClr val="dk1"/>
                </a:solidFill>
                <a:latin typeface="Calibri"/>
                <a:ea typeface="Calibri"/>
                <a:cs typeface="Calibri"/>
                <a:sym typeface="Calibri"/>
              </a:rPr>
              <a:t>Florence Kelley fought to </a:t>
            </a:r>
            <a:br>
              <a:rPr lang="en-US" sz="3200" b="0" i="0" u="none" strike="noStrike" cap="none" baseline="0">
                <a:solidFill>
                  <a:schemeClr val="dk1"/>
                </a:solidFill>
                <a:latin typeface="Calibri"/>
                <a:ea typeface="Calibri"/>
                <a:cs typeface="Calibri"/>
                <a:sym typeface="Calibri"/>
              </a:rPr>
            </a:br>
            <a:r>
              <a:rPr lang="en-US" sz="3200" b="0" i="0" u="none" strike="noStrike" cap="none" baseline="0">
                <a:solidFill>
                  <a:schemeClr val="dk1"/>
                </a:solidFill>
                <a:latin typeface="Calibri"/>
                <a:ea typeface="Calibri"/>
                <a:cs typeface="Calibri"/>
                <a:sym typeface="Calibri"/>
              </a:rPr>
              <a:t>create child labor laws and laws limiting women to a 10 hour day</a:t>
            </a:r>
          </a:p>
        </p:txBody>
      </p:sp>
      <p:pic>
        <p:nvPicPr>
          <p:cNvPr id="127" name="Shape 127"/>
          <p:cNvPicPr preferRelativeResize="0"/>
          <p:nvPr/>
        </p:nvPicPr>
        <p:blipFill rotWithShape="1">
          <a:blip r:embed="rId7">
            <a:alphaModFix/>
          </a:blip>
          <a:srcRect/>
          <a:stretch/>
        </p:blipFill>
        <p:spPr>
          <a:xfrm>
            <a:off x="5700712" y="4854575"/>
            <a:ext cx="3367087" cy="2003425"/>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1581</Words>
  <Application>Microsoft Office PowerPoint</Application>
  <PresentationFormat>On-screen Show (4:3)</PresentationFormat>
  <Paragraphs>112</Paragraphs>
  <Slides>36</Slides>
  <Notes>36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Trebuchet MS</vt:lpstr>
      <vt:lpstr>Times New Roman</vt:lpstr>
      <vt:lpstr>Arial</vt:lpstr>
      <vt:lpstr>inherit</vt:lpstr>
      <vt:lpstr>Calibri</vt:lpstr>
      <vt:lpstr>simple-light-2</vt:lpstr>
      <vt:lpstr>Do Now-10/1/15</vt:lpstr>
      <vt:lpstr>Announcements</vt:lpstr>
      <vt:lpstr>Daily Goals</vt:lpstr>
      <vt:lpstr>The Progressive Era 1890-1920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Jacob Riis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Women’s Suffrage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Now-10/1/15</dc:title>
  <dc:creator>Bischoff, Michael J.</dc:creator>
  <cp:lastModifiedBy>Bischoff, Michael J.</cp:lastModifiedBy>
  <cp:revision>2</cp:revision>
  <dcterms:modified xsi:type="dcterms:W3CDTF">2015-10-01T19:27:32Z</dcterms:modified>
</cp:coreProperties>
</file>