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Georgia" panose="02040502050405020303" pitchFamily="18" charset="0"/>
      <p:regular r:id="rId31"/>
      <p:bold r:id="rId32"/>
      <p:italic r:id="rId33"/>
      <p:boldItalic r:id="rId34"/>
    </p:embeddedFont>
    <p:embeddedFont>
      <p:font typeface="Arial Black" panose="020B0A04020102020204" pitchFamily="34" charset="0"/>
      <p:bold r:id="rId35"/>
    </p:embeddedFont>
    <p:embeddedFont>
      <p:font typeface="Rokkitt" panose="020B0604020202020204" charset="0"/>
      <p:regular r:id="rId36"/>
      <p:bold r:id="rId37"/>
    </p:embeddedFont>
    <p:embeddedFont>
      <p:font typeface="Comic Sans MS" panose="030F0702030302020204" pitchFamily="66" charset="0"/>
      <p:regular r:id="rId38"/>
      <p:bold r:id="rId39"/>
      <p:italic r:id="rId40"/>
      <p:boldItalic r:id="rId41"/>
    </p:embeddedFont>
    <p:embeddedFont>
      <p:font typeface="Impact" panose="020B0806030902050204" pitchFamily="34" charset="0"/>
      <p:regular r:id="rId4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2574402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426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1876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297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863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494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8159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281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29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8611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515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4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4887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6505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425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4235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216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806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004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7114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3439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214364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541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721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 name="Shape 8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000" b="0" i="0" u="none" strike="noStrike" cap="none" baseline="0"/>
              <a:t>Printed exaggerated accounts of Weyler’s actions such as children being thrown to the sharks in order to gain American sympathy for the rebels</a:t>
            </a:r>
          </a:p>
        </p:txBody>
      </p:sp>
    </p:spTree>
    <p:extLst>
      <p:ext uri="{BB962C8B-B14F-4D97-AF65-F5344CB8AC3E}">
        <p14:creationId xmlns:p14="http://schemas.microsoft.com/office/powerpoint/2010/main" val="109709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588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362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38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045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0" name="Shape 4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5" name="Shape 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19" name="Shape 19"/>
          <p:cNvSpPr>
            <a:spLocks noGrp="1"/>
          </p:cNvSpPr>
          <p:nvPr>
            <p:ph type="clipArt" idx="2"/>
          </p:nvPr>
        </p:nvSpPr>
        <p:spPr>
          <a:xfrm>
            <a:off x="4648200" y="1600200"/>
            <a:ext cx="4038599" cy="452596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 name="Shape 2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6" name="Shape 2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a:spLocks noGrp="1"/>
          </p:cNvSpPr>
          <p:nvPr>
            <p:ph type="pic" idx="2"/>
          </p:nvPr>
        </p:nvSpPr>
        <p:spPr>
          <a:xfrm>
            <a:off x="1792288" y="612775"/>
            <a:ext cx="5486399" cy="4114800"/>
          </a:xfrm>
          <a:prstGeom prst="rect">
            <a:avLst/>
          </a:prstGeom>
          <a:noFill/>
          <a:ln>
            <a:noFill/>
          </a:ln>
        </p:spPr>
      </p:sp>
      <p:sp>
        <p:nvSpPr>
          <p:cNvPr id="30" name="Shape 3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4">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2286000" y="609600"/>
            <a:ext cx="4953000" cy="4267199"/>
          </a:xfrm>
          <a:prstGeom prst="rect">
            <a:avLst/>
          </a:prstGeom>
          <a:blipFill rotWithShape="1">
            <a:blip r:embed="rId3">
              <a:alphaModFix/>
            </a:blip>
            <a:stretch>
              <a:fillRect/>
            </a:stretch>
          </a:blipFill>
        </p:spPr>
        <p:txBody>
          <a:bodyPr>
            <a:prstTxWarp prst="textPlain">
              <a:avLst/>
            </a:prstTxWarp>
          </a:bodyPr>
          <a:lstStyle/>
          <a:p>
            <a:pPr algn="l"/>
            <a:r>
              <a:rPr b="0" i="0">
                <a:ln w="19050" cap="flat" cmpd="sng">
                  <a:solidFill>
                    <a:srgbClr val="000064"/>
                  </a:solidFill>
                  <a:prstDash val="solid"/>
                  <a:miter/>
                  <a:headEnd type="none" w="med" len="med"/>
                  <a:tailEnd type="none" w="med" len="med"/>
                </a:ln>
                <a:solidFill>
                  <a:srgbClr val="FFFFFF"/>
                </a:solidFill>
                <a:latin typeface="Arial"/>
              </a:rPr>
              <a:t>Chapter 18-2 The  Spanish  American War </a:t>
            </a:r>
          </a:p>
        </p:txBody>
      </p:sp>
      <p:sp>
        <p:nvSpPr>
          <p:cNvPr id="55" name="Shape 55"/>
          <p:cNvSpPr txBox="1"/>
          <p:nvPr/>
        </p:nvSpPr>
        <p:spPr>
          <a:xfrm>
            <a:off x="1447800" y="5410200"/>
            <a:ext cx="6476999" cy="1014411"/>
          </a:xfrm>
          <a:prstGeom prst="rect">
            <a:avLst/>
          </a:prstGeom>
          <a:noFill/>
          <a:ln w="9525" cap="flat" cmpd="sng">
            <a:solidFill>
              <a:srgbClr val="E4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2400" b="1" i="0" u="none" strike="noStrike" cap="none" baseline="0">
                <a:solidFill>
                  <a:srgbClr val="000099"/>
                </a:solidFill>
                <a:latin typeface="Comic Sans MS"/>
                <a:ea typeface="Comic Sans MS"/>
                <a:cs typeface="Comic Sans MS"/>
                <a:sym typeface="Comic Sans MS"/>
              </a:rPr>
              <a:t>Mr. Hammill</a:t>
            </a:r>
          </a:p>
          <a:p>
            <a:pPr marL="0" marR="0" lvl="0" indent="0" algn="ctr" rtl="0">
              <a:lnSpc>
                <a:spcPct val="100000"/>
              </a:lnSpc>
              <a:spcBef>
                <a:spcPts val="1200"/>
              </a:spcBef>
              <a:spcAft>
                <a:spcPts val="0"/>
              </a:spcAft>
              <a:buClr>
                <a:srgbClr val="000099"/>
              </a:buClr>
              <a:buSzPct val="25000"/>
              <a:buFont typeface="Comic Sans MS"/>
              <a:buNone/>
            </a:pPr>
            <a:r>
              <a:rPr lang="en-US" sz="2400" b="1" i="0" u="none" strike="noStrike" cap="none" baseline="0">
                <a:solidFill>
                  <a:srgbClr val="000099"/>
                </a:solidFill>
                <a:latin typeface="Comic Sans MS"/>
                <a:ea typeface="Comic Sans MS"/>
                <a:cs typeface="Comic Sans MS"/>
                <a:sym typeface="Comic Sans MS"/>
              </a:rPr>
              <a:t>Phillip O Berry HS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381000" y="152400"/>
            <a:ext cx="8381999" cy="76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Rokkitt"/>
              <a:buNone/>
            </a:pPr>
            <a:r>
              <a:rPr lang="en-US" sz="4400" b="1" i="0" u="none" strike="noStrike" cap="none" baseline="0">
                <a:solidFill>
                  <a:srgbClr val="000099"/>
                </a:solidFill>
                <a:latin typeface="Rokkitt"/>
                <a:ea typeface="Rokkitt"/>
                <a:cs typeface="Rokkitt"/>
                <a:sym typeface="Rokkitt"/>
              </a:rPr>
              <a:t>Theodore Roosevelt</a:t>
            </a:r>
          </a:p>
        </p:txBody>
      </p:sp>
      <p:sp>
        <p:nvSpPr>
          <p:cNvPr id="123" name="Shape 123"/>
          <p:cNvSpPr txBox="1"/>
          <p:nvPr/>
        </p:nvSpPr>
        <p:spPr>
          <a:xfrm>
            <a:off x="457200" y="1303337"/>
            <a:ext cx="3886200" cy="5078411"/>
          </a:xfrm>
          <a:prstGeom prst="rect">
            <a:avLst/>
          </a:prstGeom>
          <a:noFill/>
          <a:ln>
            <a:noFill/>
          </a:ln>
        </p:spPr>
        <p:txBody>
          <a:bodyPr lIns="91425" tIns="45700" rIns="91425" bIns="45700" anchor="t" anchorCtr="0">
            <a:noAutofit/>
          </a:bodyPr>
          <a:lstStyle/>
          <a:p>
            <a:pPr marL="398462" marR="0" lvl="0" indent="-398462" algn="l" rtl="0">
              <a:lnSpc>
                <a:spcPct val="100000"/>
              </a:lnSpc>
              <a:spcBef>
                <a:spcPts val="0"/>
              </a:spcBef>
              <a:spcAft>
                <a:spcPts val="0"/>
              </a:spcAft>
              <a:buClr>
                <a:srgbClr val="FF0000"/>
              </a:buClr>
              <a:buSzPct val="100000"/>
              <a:buFont typeface="Comic Sans MS"/>
              <a:buChar char="•"/>
            </a:pPr>
            <a:r>
              <a:rPr lang="en-US" sz="2400" b="1" i="0" u="sng" strike="noStrike" cap="none" baseline="0">
                <a:solidFill>
                  <a:srgbClr val="FF0000"/>
                </a:solidFill>
                <a:latin typeface="Comic Sans MS"/>
                <a:ea typeface="Comic Sans MS"/>
                <a:cs typeface="Comic Sans MS"/>
                <a:sym typeface="Comic Sans MS"/>
              </a:rPr>
              <a:t>Assistant Secretary of the Navy</a:t>
            </a:r>
            <a:r>
              <a:rPr lang="en-US" sz="2400" b="1" i="0" u="none" strike="noStrike" cap="none" baseline="0">
                <a:solidFill>
                  <a:schemeClr val="dk1"/>
                </a:solidFill>
                <a:latin typeface="Comic Sans MS"/>
                <a:ea typeface="Comic Sans MS"/>
                <a:cs typeface="Comic Sans MS"/>
                <a:sym typeface="Comic Sans MS"/>
              </a:rPr>
              <a:t> in the McKinley administration.</a:t>
            </a:r>
          </a:p>
          <a:p>
            <a:pPr marL="398462" marR="0" lvl="0" indent="-398462" algn="l" rtl="0">
              <a:lnSpc>
                <a:spcPct val="100000"/>
              </a:lnSpc>
              <a:spcBef>
                <a:spcPts val="1200"/>
              </a:spcBef>
              <a:spcAft>
                <a:spcPts val="0"/>
              </a:spcAft>
              <a:buClr>
                <a:schemeClr val="dk1"/>
              </a:buClr>
              <a:buSzPct val="100000"/>
              <a:buFont typeface="Comic Sans MS"/>
              <a:buChar char="•"/>
            </a:pPr>
            <a:r>
              <a:rPr lang="en-US" sz="2400" b="1" i="0" u="none" strike="noStrike" cap="none" baseline="0">
                <a:solidFill>
                  <a:schemeClr val="dk1"/>
                </a:solidFill>
                <a:latin typeface="Comic Sans MS"/>
                <a:ea typeface="Comic Sans MS"/>
                <a:cs typeface="Comic Sans MS"/>
                <a:sym typeface="Comic Sans MS"/>
              </a:rPr>
              <a:t>Imperialist and American nationalist.</a:t>
            </a:r>
          </a:p>
          <a:p>
            <a:pPr marL="398462" marR="0" lvl="0" indent="-398462" algn="l" rtl="0">
              <a:lnSpc>
                <a:spcPct val="100000"/>
              </a:lnSpc>
              <a:spcBef>
                <a:spcPts val="1200"/>
              </a:spcBef>
              <a:spcAft>
                <a:spcPts val="0"/>
              </a:spcAft>
              <a:buClr>
                <a:schemeClr val="dk1"/>
              </a:buClr>
              <a:buSzPct val="100000"/>
              <a:buFont typeface="Comic Sans MS"/>
              <a:buChar char="•"/>
            </a:pPr>
            <a:r>
              <a:rPr lang="en-US" sz="2400" b="1" i="0" u="none" strike="noStrike" cap="none" baseline="0">
                <a:solidFill>
                  <a:schemeClr val="dk1"/>
                </a:solidFill>
                <a:latin typeface="Comic Sans MS"/>
                <a:ea typeface="Comic Sans MS"/>
                <a:cs typeface="Comic Sans MS"/>
                <a:sym typeface="Comic Sans MS"/>
              </a:rPr>
              <a:t>Criticized President</a:t>
            </a:r>
            <a:br>
              <a:rPr lang="en-US" sz="2400" b="1" i="0" u="none" strike="noStrike" cap="none" baseline="0">
                <a:solidFill>
                  <a:schemeClr val="dk1"/>
                </a:solidFill>
                <a:latin typeface="Comic Sans MS"/>
                <a:ea typeface="Comic Sans MS"/>
                <a:cs typeface="Comic Sans MS"/>
                <a:sym typeface="Comic Sans MS"/>
              </a:rPr>
            </a:br>
            <a:r>
              <a:rPr lang="en-US" sz="2400" b="1" i="0" u="none" strike="noStrike" cap="none" baseline="0">
                <a:solidFill>
                  <a:schemeClr val="dk1"/>
                </a:solidFill>
                <a:latin typeface="Comic Sans MS"/>
                <a:ea typeface="Comic Sans MS"/>
                <a:cs typeface="Comic Sans MS"/>
                <a:sym typeface="Comic Sans MS"/>
              </a:rPr>
              <a:t>McKinley as </a:t>
            </a:r>
            <a:r>
              <a:rPr lang="en-US" sz="2400" b="1" i="1" u="sng" strike="noStrike" cap="none" baseline="0">
                <a:solidFill>
                  <a:srgbClr val="E40000"/>
                </a:solidFill>
                <a:latin typeface="Comic Sans MS"/>
                <a:ea typeface="Comic Sans MS"/>
                <a:cs typeface="Comic Sans MS"/>
                <a:sym typeface="Comic Sans MS"/>
              </a:rPr>
              <a:t>having the backbone of a chocolate éclair</a:t>
            </a:r>
            <a:r>
              <a:rPr lang="en-US" sz="2400" b="1" i="1" u="none" strike="noStrike" cap="none" baseline="0">
                <a:solidFill>
                  <a:srgbClr val="E40000"/>
                </a:solidFill>
                <a:latin typeface="Comic Sans MS"/>
                <a:ea typeface="Comic Sans MS"/>
                <a:cs typeface="Comic Sans MS"/>
                <a:sym typeface="Comic Sans MS"/>
              </a:rPr>
              <a:t>!</a:t>
            </a:r>
          </a:p>
          <a:p>
            <a:pPr marL="398462" marR="0" lvl="0" indent="-398462" algn="l" rtl="0">
              <a:lnSpc>
                <a:spcPct val="100000"/>
              </a:lnSpc>
              <a:spcBef>
                <a:spcPts val="1200"/>
              </a:spcBef>
              <a:spcAft>
                <a:spcPts val="0"/>
              </a:spcAft>
              <a:buClr>
                <a:srgbClr val="FF0000"/>
              </a:buClr>
              <a:buSzPct val="100000"/>
              <a:buFont typeface="Comic Sans MS"/>
              <a:buChar char="•"/>
            </a:pPr>
            <a:r>
              <a:rPr lang="en-US" sz="2400" b="1" i="0" u="sng" strike="noStrike" cap="none" baseline="0">
                <a:solidFill>
                  <a:srgbClr val="FF0000"/>
                </a:solidFill>
                <a:latin typeface="Comic Sans MS"/>
                <a:ea typeface="Comic Sans MS"/>
                <a:cs typeface="Comic Sans MS"/>
                <a:sym typeface="Comic Sans MS"/>
              </a:rPr>
              <a:t>Resigns</a:t>
            </a:r>
            <a:r>
              <a:rPr lang="en-US" sz="2400" b="1" i="0" u="none" strike="noStrike" cap="none" baseline="0">
                <a:solidFill>
                  <a:schemeClr val="dk1"/>
                </a:solidFill>
                <a:latin typeface="Comic Sans MS"/>
                <a:ea typeface="Comic Sans MS"/>
                <a:cs typeface="Comic Sans MS"/>
                <a:sym typeface="Comic Sans MS"/>
              </a:rPr>
              <a:t> his position to fight in Cuba.</a:t>
            </a:r>
          </a:p>
        </p:txBody>
      </p:sp>
      <p:pic>
        <p:nvPicPr>
          <p:cNvPr id="124" name="Shape 124"/>
          <p:cNvPicPr preferRelativeResize="0"/>
          <p:nvPr/>
        </p:nvPicPr>
        <p:blipFill rotWithShape="1">
          <a:blip r:embed="rId3">
            <a:alphaModFix/>
          </a:blip>
          <a:srcRect/>
          <a:stretch/>
        </p:blipFill>
        <p:spPr>
          <a:xfrm>
            <a:off x="4648200" y="1219200"/>
            <a:ext cx="4041774" cy="5257799"/>
          </a:xfrm>
          <a:prstGeom prst="rect">
            <a:avLst/>
          </a:prstGeom>
          <a:noFill/>
          <a:ln w="9525" cap="flat" cmpd="sng">
            <a:solidFill>
              <a:srgbClr val="000064"/>
            </a:solidFill>
            <a:prstDash val="solid"/>
            <a:miter/>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0" i="0" u="none" strike="noStrike" cap="none" baseline="0">
                <a:solidFill>
                  <a:srgbClr val="000099"/>
                </a:solidFill>
                <a:latin typeface="Comic Sans MS"/>
                <a:ea typeface="Comic Sans MS"/>
                <a:cs typeface="Comic Sans MS"/>
                <a:sym typeface="Comic Sans MS"/>
              </a:rPr>
              <a:t>Explosion of the Maine</a:t>
            </a:r>
          </a:p>
        </p:txBody>
      </p:sp>
      <p:sp>
        <p:nvSpPr>
          <p:cNvPr id="130" name="Shape 130"/>
          <p:cNvSpPr txBox="1">
            <a:spLocks noGrp="1"/>
          </p:cNvSpPr>
          <p:nvPr>
            <p:ph type="body" idx="1"/>
          </p:nvPr>
        </p:nvSpPr>
        <p:spPr>
          <a:xfrm>
            <a:off x="328612" y="1941511"/>
            <a:ext cx="4027487" cy="4687886"/>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President McKinley ordered the </a:t>
            </a:r>
            <a:r>
              <a:rPr lang="en-US" sz="2000" b="1" i="0" u="sng" strike="noStrike" cap="none" baseline="0">
                <a:solidFill>
                  <a:srgbClr val="FF0000"/>
                </a:solidFill>
                <a:latin typeface="Arial"/>
                <a:ea typeface="Arial"/>
                <a:cs typeface="Arial"/>
                <a:sym typeface="Arial"/>
              </a:rPr>
              <a:t>U.S.S. Maine</a:t>
            </a:r>
            <a:r>
              <a:rPr lang="en-US" sz="2000" b="0" i="0" u="none" strike="noStrike" cap="none" baseline="0">
                <a:solidFill>
                  <a:srgbClr val="FF0000"/>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to Cuba to bring home American citizens in danger and protect U.S. property</a:t>
            </a:r>
          </a:p>
          <a:p>
            <a:pPr marL="342900" marR="0" lvl="0" indent="-34290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February 15, 1898 the ship mysteriously </a:t>
            </a:r>
            <a:r>
              <a:rPr lang="en-US" sz="2000" b="1" i="0" u="sng" strike="noStrike" cap="none" baseline="0">
                <a:solidFill>
                  <a:srgbClr val="FF0000"/>
                </a:solidFill>
                <a:latin typeface="Arial"/>
                <a:ea typeface="Arial"/>
                <a:cs typeface="Arial"/>
                <a:sym typeface="Arial"/>
              </a:rPr>
              <a:t>exploded</a:t>
            </a:r>
            <a:r>
              <a:rPr lang="en-US" sz="2000" b="0" i="0" u="none" strike="noStrike" cap="none" baseline="0">
                <a:solidFill>
                  <a:schemeClr val="dk1"/>
                </a:solidFill>
                <a:latin typeface="Arial"/>
                <a:ea typeface="Arial"/>
                <a:cs typeface="Arial"/>
                <a:sym typeface="Arial"/>
              </a:rPr>
              <a:t> killing all 260 men on board</a:t>
            </a:r>
          </a:p>
          <a:p>
            <a:pPr marL="342900" marR="0" lvl="0" indent="-34290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Heast and Pulitzer sensationalized the story blaming Spain</a:t>
            </a:r>
          </a:p>
          <a:p>
            <a:pPr marL="742950" marR="0" lvl="1" indent="-285750" algn="l" rtl="0">
              <a:lnSpc>
                <a:spcPct val="100000"/>
              </a:lnSpc>
              <a:spcBef>
                <a:spcPts val="360"/>
              </a:spcBef>
              <a:spcAft>
                <a:spcPts val="0"/>
              </a:spcAft>
              <a:buClr>
                <a:srgbClr val="FF0000"/>
              </a:buClr>
              <a:buSzPct val="100000"/>
              <a:buFont typeface="Arial"/>
              <a:buChar char="–"/>
            </a:pPr>
            <a:r>
              <a:rPr lang="en-US" sz="1800" b="0" i="0" u="none" strike="noStrike" cap="none" baseline="0">
                <a:solidFill>
                  <a:srgbClr val="FF0000"/>
                </a:solidFill>
                <a:latin typeface="Arial"/>
                <a:ea typeface="Arial"/>
                <a:cs typeface="Arial"/>
                <a:sym typeface="Arial"/>
              </a:rPr>
              <a:t>“</a:t>
            </a:r>
            <a:r>
              <a:rPr lang="en-US" sz="1800" b="1" i="0" u="sng" strike="noStrike" cap="none" baseline="0">
                <a:solidFill>
                  <a:srgbClr val="FF0000"/>
                </a:solidFill>
                <a:latin typeface="Arial"/>
                <a:ea typeface="Arial"/>
                <a:cs typeface="Arial"/>
                <a:sym typeface="Arial"/>
              </a:rPr>
              <a:t>REMEMBER THE MAIN, TO HELL WITH SPAIN</a:t>
            </a:r>
            <a:r>
              <a:rPr lang="en-US" sz="1800" b="0" i="0" u="none" strike="noStrike" cap="none" baseline="0">
                <a:solidFill>
                  <a:srgbClr val="FF0000"/>
                </a:solidFill>
                <a:latin typeface="Arial"/>
                <a:ea typeface="Arial"/>
                <a:cs typeface="Arial"/>
                <a:sym typeface="Arial"/>
              </a:rPr>
              <a:t>”</a:t>
            </a:r>
          </a:p>
          <a:p>
            <a:pPr marL="342900" marR="0" lvl="0" indent="-34290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All the sailors died</a:t>
            </a:r>
          </a:p>
        </p:txBody>
      </p:sp>
      <p:sp>
        <p:nvSpPr>
          <p:cNvPr id="131" name="Shape 131"/>
          <p:cNvSpPr txBox="1"/>
          <p:nvPr/>
        </p:nvSpPr>
        <p:spPr>
          <a:xfrm>
            <a:off x="4424362" y="3281362"/>
            <a:ext cx="296861" cy="296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32" name="Shape 132"/>
          <p:cNvSpPr txBox="1"/>
          <p:nvPr/>
        </p:nvSpPr>
        <p:spPr>
          <a:xfrm>
            <a:off x="4424362" y="3281362"/>
            <a:ext cx="296861" cy="296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33" name="Shape 133"/>
          <p:cNvSpPr txBox="1"/>
          <p:nvPr/>
        </p:nvSpPr>
        <p:spPr>
          <a:xfrm>
            <a:off x="4424362" y="3281362"/>
            <a:ext cx="296861" cy="296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34" name="Shape 134"/>
          <p:cNvSpPr txBox="1"/>
          <p:nvPr/>
        </p:nvSpPr>
        <p:spPr>
          <a:xfrm>
            <a:off x="4424362" y="3281362"/>
            <a:ext cx="296861" cy="296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pic>
        <p:nvPicPr>
          <p:cNvPr id="135" name="Shape 135"/>
          <p:cNvPicPr preferRelativeResize="0">
            <a:picLocks noGrp="1"/>
          </p:cNvPicPr>
          <p:nvPr>
            <p:ph type="clipArt" idx="4294967295"/>
          </p:nvPr>
        </p:nvPicPr>
        <p:blipFill rotWithShape="1">
          <a:blip r:embed="rId3">
            <a:alphaModFix/>
          </a:blip>
          <a:srcRect/>
          <a:stretch/>
        </p:blipFill>
        <p:spPr>
          <a:xfrm>
            <a:off x="4724400" y="1981200"/>
            <a:ext cx="4182967" cy="463983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381000" y="152400"/>
            <a:ext cx="8381999" cy="14319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99"/>
              </a:buClr>
              <a:buSzPct val="25000"/>
              <a:buFont typeface="Comic Sans MS"/>
              <a:buNone/>
            </a:pPr>
            <a:r>
              <a:rPr lang="en-US" sz="4400" b="1" i="1" u="none" strike="noStrike" cap="none" baseline="0">
                <a:solidFill>
                  <a:srgbClr val="000099"/>
                </a:solidFill>
                <a:latin typeface="Comic Sans MS"/>
                <a:ea typeface="Comic Sans MS"/>
                <a:cs typeface="Comic Sans MS"/>
                <a:sym typeface="Comic Sans MS"/>
              </a:rPr>
              <a:t>Remember the Maine</a:t>
            </a:r>
            <a:br>
              <a:rPr lang="en-US" sz="4400" b="1" i="1" u="none" strike="noStrike" cap="none" baseline="0">
                <a:solidFill>
                  <a:srgbClr val="000099"/>
                </a:solidFill>
                <a:latin typeface="Comic Sans MS"/>
                <a:ea typeface="Comic Sans MS"/>
                <a:cs typeface="Comic Sans MS"/>
                <a:sym typeface="Comic Sans MS"/>
              </a:rPr>
            </a:br>
            <a:r>
              <a:rPr lang="en-US" sz="4400" b="1" i="1" u="none" strike="noStrike" cap="none" baseline="0">
                <a:solidFill>
                  <a:srgbClr val="000099"/>
                </a:solidFill>
                <a:latin typeface="Comic Sans MS"/>
                <a:ea typeface="Comic Sans MS"/>
                <a:cs typeface="Comic Sans MS"/>
                <a:sym typeface="Comic Sans MS"/>
              </a:rPr>
              <a:t>and to Hell with Spain!</a:t>
            </a:r>
          </a:p>
        </p:txBody>
      </p:sp>
      <p:pic>
        <p:nvPicPr>
          <p:cNvPr id="141" name="Shape 141"/>
          <p:cNvPicPr preferRelativeResize="0"/>
          <p:nvPr/>
        </p:nvPicPr>
        <p:blipFill rotWithShape="1">
          <a:blip r:embed="rId3">
            <a:alphaModFix/>
          </a:blip>
          <a:srcRect/>
          <a:stretch/>
        </p:blipFill>
        <p:spPr>
          <a:xfrm rot="-300000">
            <a:off x="7162799" y="228599"/>
            <a:ext cx="1587499" cy="1708149"/>
          </a:xfrm>
          <a:prstGeom prst="rect">
            <a:avLst/>
          </a:prstGeom>
          <a:noFill/>
          <a:ln>
            <a:noFill/>
          </a:ln>
        </p:spPr>
      </p:pic>
      <p:pic>
        <p:nvPicPr>
          <p:cNvPr id="142" name="Shape 142"/>
          <p:cNvPicPr preferRelativeResize="0"/>
          <p:nvPr/>
        </p:nvPicPr>
        <p:blipFill rotWithShape="1">
          <a:blip r:embed="rId4">
            <a:alphaModFix/>
          </a:blip>
          <a:srcRect l="1625" t="4108" r="2536" b="1370"/>
          <a:stretch/>
        </p:blipFill>
        <p:spPr>
          <a:xfrm>
            <a:off x="1371600" y="1676400"/>
            <a:ext cx="5333999" cy="4800600"/>
          </a:xfrm>
          <a:prstGeom prst="rect">
            <a:avLst/>
          </a:prstGeom>
          <a:noFill/>
          <a:ln w="76200" cap="flat" cmpd="sng">
            <a:solidFill>
              <a:schemeClr val="lt1"/>
            </a:solidFill>
            <a:prstDash val="solid"/>
            <a:miter/>
            <a:headEnd type="none" w="med" len="med"/>
            <a:tailEnd type="none" w="med" len="me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0" i="0" u="none" strike="noStrike" cap="none" baseline="0">
                <a:solidFill>
                  <a:srgbClr val="000099"/>
                </a:solidFill>
                <a:latin typeface="Comic Sans MS"/>
                <a:ea typeface="Comic Sans MS"/>
                <a:cs typeface="Comic Sans MS"/>
                <a:sym typeface="Comic Sans MS"/>
              </a:rPr>
              <a:t>WAR!</a:t>
            </a:r>
          </a:p>
        </p:txBody>
      </p:sp>
      <p:sp>
        <p:nvSpPr>
          <p:cNvPr id="148" name="Shape 148"/>
          <p:cNvSpPr txBox="1">
            <a:spLocks noGrp="1"/>
          </p:cNvSpPr>
          <p:nvPr>
            <p:ph type="body" idx="1"/>
          </p:nvPr>
        </p:nvSpPr>
        <p:spPr>
          <a:xfrm>
            <a:off x="457200" y="1600200"/>
            <a:ext cx="8150224" cy="452596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April 9: </a:t>
            </a:r>
            <a:r>
              <a:rPr lang="en-US" sz="2800" b="1" i="0" u="sng" strike="noStrike" cap="none" baseline="0">
                <a:solidFill>
                  <a:srgbClr val="FF0000"/>
                </a:solidFill>
                <a:latin typeface="Arial"/>
                <a:ea typeface="Arial"/>
                <a:cs typeface="Arial"/>
                <a:sym typeface="Arial"/>
              </a:rPr>
              <a:t>Spain</a:t>
            </a:r>
            <a:r>
              <a:rPr lang="en-US" sz="2800" b="0" i="0" u="none" strike="noStrike" cap="none" baseline="0">
                <a:solidFill>
                  <a:schemeClr val="dk1"/>
                </a:solidFill>
                <a:latin typeface="Arial"/>
                <a:ea typeface="Arial"/>
                <a:cs typeface="Arial"/>
                <a:sym typeface="Arial"/>
              </a:rPr>
              <a:t> agreed to all U.S. demands including a 6 month cease-fire</a:t>
            </a: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April 11: McKinley asked Congress for authority to use </a:t>
            </a:r>
            <a:r>
              <a:rPr lang="en-US" sz="2800" b="1" i="0" u="sng" strike="noStrike" cap="none" baseline="0">
                <a:solidFill>
                  <a:srgbClr val="FF0000"/>
                </a:solidFill>
                <a:latin typeface="Arial"/>
                <a:ea typeface="Arial"/>
                <a:cs typeface="Arial"/>
                <a:sym typeface="Arial"/>
              </a:rPr>
              <a:t>force</a:t>
            </a:r>
            <a:r>
              <a:rPr lang="en-US" sz="2800" b="0" i="0" u="none" strike="noStrike" cap="none" baseline="0">
                <a:solidFill>
                  <a:schemeClr val="dk1"/>
                </a:solidFill>
                <a:latin typeface="Arial"/>
                <a:ea typeface="Arial"/>
                <a:cs typeface="Arial"/>
                <a:sym typeface="Arial"/>
              </a:rPr>
              <a:t> against Spain</a:t>
            </a: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April 20: US </a:t>
            </a:r>
            <a:r>
              <a:rPr lang="en-US" sz="2800" b="1" i="0" u="sng" strike="noStrike" cap="none" baseline="0">
                <a:solidFill>
                  <a:srgbClr val="FF0000"/>
                </a:solidFill>
                <a:latin typeface="Arial"/>
                <a:ea typeface="Arial"/>
                <a:cs typeface="Arial"/>
                <a:sym typeface="Arial"/>
              </a:rPr>
              <a:t>declared War</a:t>
            </a:r>
          </a:p>
          <a:p>
            <a:pPr marL="342900" marR="0" lvl="0" indent="-165100" algn="l" rtl="0">
              <a:lnSpc>
                <a:spcPct val="100000"/>
              </a:lnSpc>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Why did McKinley declare war despite Spanish concessions?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381000" y="168275"/>
            <a:ext cx="8251825" cy="6207125"/>
          </a:xfrm>
          <a:prstGeom prst="rect">
            <a:avLst/>
          </a:prstGeom>
          <a:noFill/>
          <a:ln>
            <a:noFill/>
          </a:ln>
        </p:spPr>
      </p:pic>
      <p:sp>
        <p:nvSpPr>
          <p:cNvPr id="154" name="Shape 154"/>
          <p:cNvSpPr txBox="1"/>
          <p:nvPr/>
        </p:nvSpPr>
        <p:spPr>
          <a:xfrm>
            <a:off x="2286000" y="4191000"/>
            <a:ext cx="2590800" cy="830261"/>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The Philippines</a:t>
            </a:r>
          </a:p>
        </p:txBody>
      </p:sp>
      <p:cxnSp>
        <p:nvCxnSpPr>
          <p:cNvPr id="155" name="Shape 155"/>
          <p:cNvCxnSpPr/>
          <p:nvPr/>
        </p:nvCxnSpPr>
        <p:spPr>
          <a:xfrm flipH="1">
            <a:off x="1676399" y="4724400"/>
            <a:ext cx="457200" cy="228600"/>
          </a:xfrm>
          <a:prstGeom prst="straightConnector1">
            <a:avLst/>
          </a:prstGeom>
          <a:noFill/>
          <a:ln w="25400" cap="flat" cmpd="sng">
            <a:solidFill>
              <a:schemeClr val="dk1"/>
            </a:solidFill>
            <a:prstDash val="solid"/>
            <a:miter/>
            <a:headEnd type="none" w="med" len="med"/>
            <a:tailEnd type="triangle" w="lg" len="lg"/>
          </a:ln>
        </p:spPr>
      </p:cxnSp>
      <p:sp>
        <p:nvSpPr>
          <p:cNvPr id="156" name="Shape 156"/>
          <p:cNvSpPr txBox="1"/>
          <p:nvPr/>
        </p:nvSpPr>
        <p:spPr>
          <a:xfrm>
            <a:off x="7467600" y="3962400"/>
            <a:ext cx="1143000" cy="457200"/>
          </a:xfrm>
          <a:prstGeom prst="rect">
            <a:avLst/>
          </a:prstGeom>
          <a:solidFill>
            <a:schemeClr val="lt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Cuba</a:t>
            </a:r>
          </a:p>
        </p:txBody>
      </p:sp>
      <p:cxnSp>
        <p:nvCxnSpPr>
          <p:cNvPr id="157" name="Shape 157"/>
          <p:cNvCxnSpPr/>
          <p:nvPr/>
        </p:nvCxnSpPr>
        <p:spPr>
          <a:xfrm flipH="1">
            <a:off x="7010399" y="4191000"/>
            <a:ext cx="381000" cy="304799"/>
          </a:xfrm>
          <a:prstGeom prst="straightConnector1">
            <a:avLst/>
          </a:prstGeom>
          <a:noFill/>
          <a:ln w="25400" cap="flat" cmpd="sng">
            <a:solidFill>
              <a:schemeClr val="dk1"/>
            </a:solidFill>
            <a:prstDash val="solid"/>
            <a:miter/>
            <a:headEnd type="none" w="med" len="med"/>
            <a:tailEnd type="triangle" w="lg" len="lg"/>
          </a:ln>
        </p:spPr>
      </p:cxnSp>
      <p:sp>
        <p:nvSpPr>
          <p:cNvPr id="158" name="Shape 158"/>
          <p:cNvSpPr txBox="1"/>
          <p:nvPr/>
        </p:nvSpPr>
        <p:spPr>
          <a:xfrm>
            <a:off x="5715000" y="3657600"/>
            <a:ext cx="11430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USA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228600" y="196850"/>
            <a:ext cx="8763000" cy="12509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3800" b="1" i="0" u="none" strike="noStrike" cap="none" baseline="0">
                <a:solidFill>
                  <a:srgbClr val="000099"/>
                </a:solidFill>
                <a:latin typeface="Comic Sans MS"/>
                <a:ea typeface="Comic Sans MS"/>
                <a:cs typeface="Comic Sans MS"/>
                <a:sym typeface="Comic Sans MS"/>
              </a:rPr>
              <a:t>The Spanish-American War (1898):</a:t>
            </a:r>
            <a:br>
              <a:rPr lang="en-US" sz="3800" b="1" i="0" u="none" strike="noStrike" cap="none" baseline="0">
                <a:solidFill>
                  <a:srgbClr val="000099"/>
                </a:solidFill>
                <a:latin typeface="Comic Sans MS"/>
                <a:ea typeface="Comic Sans MS"/>
                <a:cs typeface="Comic Sans MS"/>
                <a:sym typeface="Comic Sans MS"/>
              </a:rPr>
            </a:br>
            <a:r>
              <a:rPr lang="en-US" sz="3800" b="1" i="1" u="none" strike="noStrike" cap="none" baseline="0">
                <a:solidFill>
                  <a:srgbClr val="000099"/>
                </a:solidFill>
                <a:latin typeface="Comic Sans MS"/>
                <a:ea typeface="Comic Sans MS"/>
                <a:cs typeface="Comic Sans MS"/>
                <a:sym typeface="Comic Sans MS"/>
              </a:rPr>
              <a:t>“That Splendid Little War”</a:t>
            </a:r>
          </a:p>
        </p:txBody>
      </p:sp>
      <p:pic>
        <p:nvPicPr>
          <p:cNvPr id="164" name="Shape 164"/>
          <p:cNvPicPr preferRelativeResize="0"/>
          <p:nvPr/>
        </p:nvPicPr>
        <p:blipFill rotWithShape="1">
          <a:blip r:embed="rId3">
            <a:alphaModFix/>
          </a:blip>
          <a:srcRect t="20252" r="50057"/>
          <a:stretch/>
        </p:blipFill>
        <p:spPr>
          <a:xfrm>
            <a:off x="1447800" y="1676400"/>
            <a:ext cx="5714999" cy="5000625"/>
          </a:xfrm>
          <a:prstGeom prst="rect">
            <a:avLst/>
          </a:prstGeom>
          <a:noFill/>
          <a:ln w="9525" cap="flat" cmpd="sng">
            <a:solidFill>
              <a:srgbClr val="000099"/>
            </a:solidFill>
            <a:prstDash val="solid"/>
            <a:miter/>
            <a:headEnd type="none" w="med" len="med"/>
            <a:tailEnd type="none" w="med" len="med"/>
          </a:ln>
        </p:spPr>
      </p:pic>
      <p:sp>
        <p:nvSpPr>
          <p:cNvPr id="165" name="Shape 165"/>
          <p:cNvSpPr txBox="1"/>
          <p:nvPr/>
        </p:nvSpPr>
        <p:spPr>
          <a:xfrm>
            <a:off x="1295400" y="5943600"/>
            <a:ext cx="6705599"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0" i="0" u="none" strike="noStrike" cap="none" baseline="0">
                <a:solidFill>
                  <a:srgbClr val="000099"/>
                </a:solidFill>
                <a:latin typeface="Comic Sans MS"/>
                <a:ea typeface="Comic Sans MS"/>
                <a:cs typeface="Comic Sans MS"/>
                <a:sym typeface="Comic Sans MS"/>
              </a:rPr>
              <a:t>Invasion of Cuba</a:t>
            </a:r>
          </a:p>
        </p:txBody>
      </p:sp>
      <p:sp>
        <p:nvSpPr>
          <p:cNvPr id="171" name="Shape 171"/>
          <p:cNvSpPr txBox="1">
            <a:spLocks noGrp="1"/>
          </p:cNvSpPr>
          <p:nvPr>
            <p:ph type="body" idx="1"/>
          </p:nvPr>
        </p:nvSpPr>
        <p:spPr>
          <a:xfrm>
            <a:off x="457200" y="1600200"/>
            <a:ext cx="8229600" cy="452596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U.S. had only </a:t>
            </a:r>
            <a:r>
              <a:rPr lang="en-US" sz="2400" b="1" i="0" u="sng" strike="noStrike" cap="none" baseline="0">
                <a:solidFill>
                  <a:srgbClr val="FF0000"/>
                </a:solidFill>
                <a:latin typeface="Arial"/>
                <a:ea typeface="Arial"/>
                <a:cs typeface="Arial"/>
                <a:sym typeface="Arial"/>
              </a:rPr>
              <a:t>125,000</a:t>
            </a:r>
            <a:r>
              <a:rPr lang="en-US" sz="2400" b="0" i="0" u="none" strike="noStrike" cap="none" baseline="0">
                <a:solidFill>
                  <a:schemeClr val="dk1"/>
                </a:solidFill>
                <a:latin typeface="Arial"/>
                <a:ea typeface="Arial"/>
                <a:cs typeface="Arial"/>
                <a:sym typeface="Arial"/>
              </a:rPr>
              <a:t> men that volunteered and sent to training camps </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June 1898: </a:t>
            </a:r>
            <a:r>
              <a:rPr lang="en-US" sz="2400" b="1" i="0" u="sng" strike="noStrike" cap="none" baseline="0">
                <a:solidFill>
                  <a:srgbClr val="FF0000"/>
                </a:solidFill>
                <a:latin typeface="Arial"/>
                <a:ea typeface="Arial"/>
                <a:cs typeface="Arial"/>
                <a:sym typeface="Arial"/>
              </a:rPr>
              <a:t>US Army</a:t>
            </a:r>
            <a:r>
              <a:rPr lang="en-US" sz="2400" b="0" i="0" u="none" strike="noStrike" cap="none" baseline="0">
                <a:solidFill>
                  <a:srgbClr val="FF0000"/>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set sail for Cuba</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July 1</a:t>
            </a:r>
            <a:r>
              <a:rPr lang="en-US" sz="2400" b="0" i="0" u="none" strike="noStrike" cap="none" baseline="30000">
                <a:solidFill>
                  <a:schemeClr val="dk1"/>
                </a:solidFill>
                <a:latin typeface="Arial"/>
                <a:ea typeface="Arial"/>
                <a:cs typeface="Arial"/>
                <a:sym typeface="Arial"/>
              </a:rPr>
              <a:t>st</a:t>
            </a:r>
            <a:r>
              <a:rPr lang="en-US" sz="2400" b="0" i="0" u="none" strike="noStrike" cap="none" baseline="0">
                <a:solidFill>
                  <a:schemeClr val="dk1"/>
                </a:solidFill>
                <a:latin typeface="Arial"/>
                <a:ea typeface="Arial"/>
                <a:cs typeface="Arial"/>
                <a:sym typeface="Arial"/>
              </a:rPr>
              <a:t> :</a:t>
            </a:r>
            <a:r>
              <a:rPr lang="en-US" sz="2400" b="0" i="0" u="none" strike="noStrike" cap="none" baseline="0">
                <a:solidFill>
                  <a:srgbClr val="FF0000"/>
                </a:solidFill>
                <a:latin typeface="Arial"/>
                <a:ea typeface="Arial"/>
                <a:cs typeface="Arial"/>
                <a:sym typeface="Arial"/>
              </a:rPr>
              <a:t> </a:t>
            </a:r>
            <a:r>
              <a:rPr lang="en-US" sz="2400" b="1" i="0" u="sng" strike="noStrike" cap="none" baseline="0">
                <a:solidFill>
                  <a:srgbClr val="FF0000"/>
                </a:solidFill>
                <a:latin typeface="Arial"/>
                <a:ea typeface="Arial"/>
                <a:cs typeface="Arial"/>
                <a:sym typeface="Arial"/>
              </a:rPr>
              <a:t>Rough Riders</a:t>
            </a:r>
            <a:r>
              <a:rPr lang="en-US" sz="2400" b="0" i="0" u="none" strike="noStrike" cap="none" baseline="0">
                <a:solidFill>
                  <a:srgbClr val="FF0000"/>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(led by Theodore Roosevelt) and 2 African-American regiments captured </a:t>
            </a:r>
            <a:r>
              <a:rPr lang="en-US" sz="2400" b="1" i="0" u="sng" strike="noStrike" cap="none" baseline="0">
                <a:solidFill>
                  <a:srgbClr val="FF0000"/>
                </a:solidFill>
                <a:latin typeface="Arial"/>
                <a:ea typeface="Arial"/>
                <a:cs typeface="Arial"/>
                <a:sym typeface="Arial"/>
              </a:rPr>
              <a:t>Kettle Hill</a:t>
            </a:r>
            <a:r>
              <a:rPr lang="en-US" sz="2400" b="0" i="0" u="none" strike="noStrike" cap="none" baseline="0">
                <a:solidFill>
                  <a:srgbClr val="FF0000"/>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and cleared the way to capture San Juan Hill</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July 3</a:t>
            </a:r>
            <a:r>
              <a:rPr lang="en-US" sz="2400" b="0" i="0" u="none" strike="noStrike" cap="none" baseline="30000">
                <a:solidFill>
                  <a:schemeClr val="dk1"/>
                </a:solidFill>
                <a:latin typeface="Arial"/>
                <a:ea typeface="Arial"/>
                <a:cs typeface="Arial"/>
                <a:sym typeface="Arial"/>
              </a:rPr>
              <a:t>rd</a:t>
            </a:r>
            <a:r>
              <a:rPr lang="en-US" sz="2400" b="0" i="0" u="none" strike="noStrike" cap="none" baseline="0">
                <a:solidFill>
                  <a:schemeClr val="dk1"/>
                </a:solidFill>
                <a:latin typeface="Arial"/>
                <a:ea typeface="Arial"/>
                <a:cs typeface="Arial"/>
                <a:sym typeface="Arial"/>
              </a:rPr>
              <a:t>: Spanish fleet tried to escape Santiago harbor but was destroyed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6705600" y="533400"/>
            <a:ext cx="2666999" cy="21018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1" i="0" u="none" strike="noStrike" cap="none" baseline="0">
                <a:solidFill>
                  <a:srgbClr val="000099"/>
                </a:solidFill>
                <a:latin typeface="Comic Sans MS"/>
                <a:ea typeface="Comic Sans MS"/>
                <a:cs typeface="Comic Sans MS"/>
                <a:sym typeface="Comic Sans MS"/>
              </a:rPr>
              <a:t>The </a:t>
            </a:r>
            <a:br>
              <a:rPr lang="en-US" sz="4400" b="1" i="0" u="none" strike="noStrike" cap="none" baseline="0">
                <a:solidFill>
                  <a:srgbClr val="000099"/>
                </a:solidFill>
                <a:latin typeface="Comic Sans MS"/>
                <a:ea typeface="Comic Sans MS"/>
                <a:cs typeface="Comic Sans MS"/>
                <a:sym typeface="Comic Sans MS"/>
              </a:rPr>
            </a:br>
            <a:r>
              <a:rPr lang="en-US" sz="4400" b="1" i="0" u="none" strike="noStrike" cap="none" baseline="0">
                <a:solidFill>
                  <a:srgbClr val="000099"/>
                </a:solidFill>
                <a:latin typeface="Comic Sans MS"/>
                <a:ea typeface="Comic Sans MS"/>
                <a:cs typeface="Comic Sans MS"/>
                <a:sym typeface="Comic Sans MS"/>
              </a:rPr>
              <a:t>“Rough Riders”</a:t>
            </a:r>
          </a:p>
        </p:txBody>
      </p:sp>
      <p:pic>
        <p:nvPicPr>
          <p:cNvPr id="177" name="Shape 177"/>
          <p:cNvPicPr preferRelativeResize="0"/>
          <p:nvPr/>
        </p:nvPicPr>
        <p:blipFill rotWithShape="1">
          <a:blip r:embed="rId3">
            <a:alphaModFix/>
          </a:blip>
          <a:srcRect/>
          <a:stretch/>
        </p:blipFill>
        <p:spPr>
          <a:xfrm>
            <a:off x="228600" y="838200"/>
            <a:ext cx="6324600" cy="5297486"/>
          </a:xfrm>
          <a:prstGeom prst="rect">
            <a:avLst/>
          </a:prstGeom>
          <a:noFill/>
          <a:ln w="9525" cap="flat" cmpd="sng">
            <a:solidFill>
              <a:srgbClr val="000064"/>
            </a:solidFill>
            <a:prstDash val="solid"/>
            <a:miter/>
            <a:headEnd type="none" w="med" len="med"/>
            <a:tailEnd type="none" w="med" len="med"/>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1600200" y="1447800"/>
            <a:ext cx="6324599" cy="3581400"/>
          </a:xfrm>
          <a:prstGeom prst="rect">
            <a:avLst/>
          </a:prstGeom>
          <a:blipFill rotWithShape="1">
            <a:blip r:embed="rId3">
              <a:alphaModFix/>
            </a:blip>
            <a:stretch>
              <a:fillRect/>
            </a:stretch>
          </a:blipFill>
        </p:spPr>
        <p:txBody>
          <a:bodyPr>
            <a:prstTxWarp prst="textPlain">
              <a:avLst/>
            </a:prstTxWarp>
          </a:bodyPr>
          <a:lstStyle/>
          <a:p>
            <a:pPr algn="l"/>
            <a:r>
              <a:rPr b="0" i="0">
                <a:ln w="19050" cap="flat" cmpd="sng">
                  <a:solidFill>
                    <a:srgbClr val="E40000"/>
                  </a:solidFill>
                  <a:prstDash val="solid"/>
                  <a:miter/>
                  <a:headEnd type="none" w="med" len="med"/>
                  <a:tailEnd type="none" w="med" len="med"/>
                </a:ln>
                <a:solidFill>
                  <a:srgbClr val="FFFFFF"/>
                </a:solidFill>
                <a:latin typeface="Arial"/>
              </a:rPr>
              <a:t>The Philippines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0" i="0" u="none" strike="noStrike" cap="none" baseline="0">
                <a:solidFill>
                  <a:srgbClr val="000099"/>
                </a:solidFill>
                <a:latin typeface="Comic Sans MS"/>
                <a:ea typeface="Comic Sans MS"/>
                <a:cs typeface="Comic Sans MS"/>
                <a:sym typeface="Comic Sans MS"/>
              </a:rPr>
              <a:t>War in the Philippines</a:t>
            </a:r>
          </a:p>
        </p:txBody>
      </p:sp>
      <p:sp>
        <p:nvSpPr>
          <p:cNvPr id="188" name="Shape 188"/>
          <p:cNvSpPr txBox="1">
            <a:spLocks noGrp="1"/>
          </p:cNvSpPr>
          <p:nvPr>
            <p:ph type="body" idx="1"/>
          </p:nvPr>
        </p:nvSpPr>
        <p:spPr>
          <a:xfrm>
            <a:off x="457200" y="1600200"/>
            <a:ext cx="4559300" cy="452596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April 30: U.S. fleet under the command of Commodore</a:t>
            </a:r>
            <a:r>
              <a:rPr lang="en-US" sz="2400" b="1" i="0" u="sng" strike="noStrike" cap="none" baseline="0">
                <a:solidFill>
                  <a:srgbClr val="FF0000"/>
                </a:solidFill>
                <a:latin typeface="Arial"/>
                <a:ea typeface="Arial"/>
                <a:cs typeface="Arial"/>
                <a:sym typeface="Arial"/>
              </a:rPr>
              <a:t> George Dewey</a:t>
            </a:r>
            <a:r>
              <a:rPr lang="en-US" sz="2400" b="0" i="0" u="none" strike="noStrike" cap="none" baseline="0">
                <a:solidFill>
                  <a:schemeClr val="dk1"/>
                </a:solidFill>
                <a:latin typeface="Arial"/>
                <a:ea typeface="Arial"/>
                <a:cs typeface="Arial"/>
                <a:sym typeface="Arial"/>
              </a:rPr>
              <a:t> destroyed the entire Spanish fleet at Manila Bay</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Over next 2 months, US troops fought alongside Filipino rebels </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Spanish troops </a:t>
            </a:r>
            <a:r>
              <a:rPr lang="en-US" sz="2400" b="1" i="0" u="sng" strike="noStrike" cap="none" baseline="0">
                <a:solidFill>
                  <a:srgbClr val="FF0000"/>
                </a:solidFill>
                <a:latin typeface="Arial"/>
                <a:ea typeface="Arial"/>
                <a:cs typeface="Arial"/>
                <a:sym typeface="Arial"/>
              </a:rPr>
              <a:t>surrendered</a:t>
            </a:r>
            <a:r>
              <a:rPr lang="en-US" sz="2400" b="0" i="0" u="none" strike="noStrike" cap="none" baseline="0">
                <a:solidFill>
                  <a:schemeClr val="dk1"/>
                </a:solidFill>
                <a:latin typeface="Arial"/>
                <a:ea typeface="Arial"/>
                <a:cs typeface="Arial"/>
                <a:sym typeface="Arial"/>
              </a:rPr>
              <a:t> in Manila in August to the United States</a:t>
            </a:r>
          </a:p>
        </p:txBody>
      </p:sp>
      <p:pic>
        <p:nvPicPr>
          <p:cNvPr id="189" name="Shape 189"/>
          <p:cNvPicPr preferRelativeResize="0"/>
          <p:nvPr/>
        </p:nvPicPr>
        <p:blipFill rotWithShape="1">
          <a:blip r:embed="rId3">
            <a:alphaModFix/>
          </a:blip>
          <a:srcRect/>
          <a:stretch/>
        </p:blipFill>
        <p:spPr>
          <a:xfrm>
            <a:off x="4953000" y="1676400"/>
            <a:ext cx="3751262" cy="4114800"/>
          </a:xfrm>
          <a:prstGeom prst="rect">
            <a:avLst/>
          </a:prstGeom>
          <a:noFill/>
          <a:ln>
            <a:noFill/>
          </a:ln>
        </p:spPr>
      </p:pic>
      <p:sp>
        <p:nvSpPr>
          <p:cNvPr id="190" name="Shape 190"/>
          <p:cNvSpPr txBox="1"/>
          <p:nvPr/>
        </p:nvSpPr>
        <p:spPr>
          <a:xfrm>
            <a:off x="5105400" y="5867400"/>
            <a:ext cx="3505200" cy="822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Commodore Dewey on the cruiser </a:t>
            </a:r>
            <a:r>
              <a:rPr lang="en-US" sz="2400" b="0" i="1" u="none" strike="noStrike" cap="none" baseline="0">
                <a:solidFill>
                  <a:schemeClr val="dk1"/>
                </a:solidFill>
                <a:latin typeface="Times New Roman"/>
                <a:ea typeface="Times New Roman"/>
                <a:cs typeface="Times New Roman"/>
                <a:sym typeface="Times New Roman"/>
              </a:rPr>
              <a:t>Olympia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3">
            <a:alphaModFix/>
          </a:blip>
          <a:srcRect/>
          <a:stretch/>
        </p:blipFill>
        <p:spPr>
          <a:xfrm>
            <a:off x="1143000" y="1143000"/>
            <a:ext cx="6956424" cy="5232400"/>
          </a:xfrm>
          <a:prstGeom prst="rect">
            <a:avLst/>
          </a:prstGeom>
          <a:noFill/>
          <a:ln>
            <a:noFill/>
          </a:ln>
        </p:spPr>
      </p:pic>
      <p:sp>
        <p:nvSpPr>
          <p:cNvPr id="61" name="Shape 61"/>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baseline="0">
                <a:solidFill>
                  <a:schemeClr val="dk1"/>
                </a:solidFill>
                <a:latin typeface="Arial"/>
                <a:ea typeface="Arial"/>
                <a:cs typeface="Arial"/>
                <a:sym typeface="Arial"/>
              </a:rPr>
              <a:t>Where was the war fought?</a:t>
            </a:r>
          </a:p>
        </p:txBody>
      </p:sp>
      <p:sp>
        <p:nvSpPr>
          <p:cNvPr id="62" name="Shape 62"/>
          <p:cNvSpPr txBox="1"/>
          <p:nvPr/>
        </p:nvSpPr>
        <p:spPr>
          <a:xfrm>
            <a:off x="2743200" y="4267200"/>
            <a:ext cx="2514599" cy="830261"/>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The Philippines</a:t>
            </a:r>
          </a:p>
        </p:txBody>
      </p:sp>
      <p:cxnSp>
        <p:nvCxnSpPr>
          <p:cNvPr id="63" name="Shape 63"/>
          <p:cNvCxnSpPr/>
          <p:nvPr/>
        </p:nvCxnSpPr>
        <p:spPr>
          <a:xfrm flipH="1">
            <a:off x="2209799" y="4724400"/>
            <a:ext cx="457200" cy="228600"/>
          </a:xfrm>
          <a:prstGeom prst="straightConnector1">
            <a:avLst/>
          </a:prstGeom>
          <a:noFill/>
          <a:ln w="25400" cap="flat" cmpd="sng">
            <a:solidFill>
              <a:schemeClr val="dk1"/>
            </a:solidFill>
            <a:prstDash val="solid"/>
            <a:miter/>
            <a:headEnd type="none" w="med" len="med"/>
            <a:tailEnd type="triangle" w="lg" len="lg"/>
          </a:ln>
        </p:spPr>
      </p:cxnSp>
      <p:sp>
        <p:nvSpPr>
          <p:cNvPr id="64" name="Shape 64"/>
          <p:cNvSpPr txBox="1"/>
          <p:nvPr/>
        </p:nvSpPr>
        <p:spPr>
          <a:xfrm>
            <a:off x="7162800" y="4191000"/>
            <a:ext cx="1143000" cy="457200"/>
          </a:xfrm>
          <a:prstGeom prst="rect">
            <a:avLst/>
          </a:prstGeom>
          <a:solidFill>
            <a:schemeClr val="lt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Cuba</a:t>
            </a:r>
          </a:p>
        </p:txBody>
      </p:sp>
      <p:cxnSp>
        <p:nvCxnSpPr>
          <p:cNvPr id="65" name="Shape 65"/>
          <p:cNvCxnSpPr/>
          <p:nvPr/>
        </p:nvCxnSpPr>
        <p:spPr>
          <a:xfrm flipH="1">
            <a:off x="6705599" y="4495800"/>
            <a:ext cx="381000" cy="304799"/>
          </a:xfrm>
          <a:prstGeom prst="straightConnector1">
            <a:avLst/>
          </a:prstGeom>
          <a:noFill/>
          <a:ln w="25400" cap="flat" cmpd="sng">
            <a:solidFill>
              <a:schemeClr val="dk1"/>
            </a:solidFill>
            <a:prstDash val="solid"/>
            <a:miter/>
            <a:headEnd type="none" w="med" len="med"/>
            <a:tailEnd type="triangle" w="lg" len="lg"/>
          </a:ln>
        </p:spPr>
      </p:cxnSp>
      <p:sp>
        <p:nvSpPr>
          <p:cNvPr id="66" name="Shape 66"/>
          <p:cNvSpPr txBox="1"/>
          <p:nvPr/>
        </p:nvSpPr>
        <p:spPr>
          <a:xfrm>
            <a:off x="5562600" y="3962400"/>
            <a:ext cx="11430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USA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76200" y="304800"/>
            <a:ext cx="8991600" cy="12509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3800" b="1" i="0" u="none" strike="noStrike" cap="none" baseline="0">
                <a:solidFill>
                  <a:srgbClr val="000099"/>
                </a:solidFill>
                <a:latin typeface="Comic Sans MS"/>
                <a:ea typeface="Comic Sans MS"/>
                <a:cs typeface="Comic Sans MS"/>
                <a:sym typeface="Comic Sans MS"/>
              </a:rPr>
              <a:t>The Spanish-American War (1898):</a:t>
            </a:r>
            <a:br>
              <a:rPr lang="en-US" sz="3800" b="1" i="0" u="none" strike="noStrike" cap="none" baseline="0">
                <a:solidFill>
                  <a:srgbClr val="000099"/>
                </a:solidFill>
                <a:latin typeface="Comic Sans MS"/>
                <a:ea typeface="Comic Sans MS"/>
                <a:cs typeface="Comic Sans MS"/>
                <a:sym typeface="Comic Sans MS"/>
              </a:rPr>
            </a:br>
            <a:r>
              <a:rPr lang="en-US" sz="3800" b="1" i="1" u="none" strike="noStrike" cap="none" baseline="0">
                <a:solidFill>
                  <a:srgbClr val="000099"/>
                </a:solidFill>
                <a:latin typeface="Comic Sans MS"/>
                <a:ea typeface="Comic Sans MS"/>
                <a:cs typeface="Comic Sans MS"/>
                <a:sym typeface="Comic Sans MS"/>
              </a:rPr>
              <a:t>“That Splendid Little War”</a:t>
            </a:r>
          </a:p>
        </p:txBody>
      </p:sp>
      <p:pic>
        <p:nvPicPr>
          <p:cNvPr id="196" name="Shape 196"/>
          <p:cNvPicPr preferRelativeResize="0"/>
          <p:nvPr/>
        </p:nvPicPr>
        <p:blipFill rotWithShape="1">
          <a:blip r:embed="rId3">
            <a:alphaModFix/>
          </a:blip>
          <a:srcRect l="50866" t="20252"/>
          <a:stretch/>
        </p:blipFill>
        <p:spPr>
          <a:xfrm>
            <a:off x="1981200" y="1752600"/>
            <a:ext cx="5333999" cy="4743450"/>
          </a:xfrm>
          <a:prstGeom prst="rect">
            <a:avLst/>
          </a:prstGeom>
          <a:noFill/>
          <a:ln w="9525" cap="flat" cmpd="sng">
            <a:solidFill>
              <a:srgbClr val="000099"/>
            </a:solidFill>
            <a:prstDash val="solid"/>
            <a:miter/>
            <a:headEnd type="none" w="med" len="med"/>
            <a:tailEnd type="none" w="med" len="med"/>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381000" y="3048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000" b="1" i="0" u="none" strike="noStrike" cap="none" baseline="0">
                <a:solidFill>
                  <a:srgbClr val="000099"/>
                </a:solidFill>
                <a:latin typeface="Comic Sans MS"/>
                <a:ea typeface="Comic Sans MS"/>
                <a:cs typeface="Comic Sans MS"/>
                <a:sym typeface="Comic Sans MS"/>
              </a:rPr>
              <a:t>Dewey Captures Manila!</a:t>
            </a:r>
          </a:p>
        </p:txBody>
      </p:sp>
      <p:pic>
        <p:nvPicPr>
          <p:cNvPr id="202" name="Shape 202"/>
          <p:cNvPicPr preferRelativeResize="0"/>
          <p:nvPr/>
        </p:nvPicPr>
        <p:blipFill rotWithShape="1">
          <a:blip r:embed="rId3">
            <a:alphaModFix/>
          </a:blip>
          <a:srcRect t="2194" b="3761"/>
          <a:stretch/>
        </p:blipFill>
        <p:spPr>
          <a:xfrm>
            <a:off x="3886200" y="1219200"/>
            <a:ext cx="5048249" cy="5257799"/>
          </a:xfrm>
          <a:prstGeom prst="rect">
            <a:avLst/>
          </a:prstGeom>
          <a:noFill/>
          <a:ln w="9525" cap="flat" cmpd="sng">
            <a:solidFill>
              <a:srgbClr val="000099"/>
            </a:solidFill>
            <a:prstDash val="solid"/>
            <a:miter/>
            <a:headEnd type="none" w="med" len="med"/>
            <a:tailEnd type="none" w="med" len="med"/>
          </a:ln>
        </p:spPr>
      </p:pic>
      <p:pic>
        <p:nvPicPr>
          <p:cNvPr id="203" name="Shape 203"/>
          <p:cNvPicPr preferRelativeResize="0"/>
          <p:nvPr/>
        </p:nvPicPr>
        <p:blipFill rotWithShape="1">
          <a:blip r:embed="rId4">
            <a:alphaModFix/>
          </a:blip>
          <a:srcRect b="4615"/>
          <a:stretch/>
        </p:blipFill>
        <p:spPr>
          <a:xfrm>
            <a:off x="152400" y="1371600"/>
            <a:ext cx="3524249" cy="4724400"/>
          </a:xfrm>
          <a:prstGeom prst="rect">
            <a:avLst/>
          </a:prstGeom>
          <a:noFill/>
          <a:ln w="9525" cap="flat" cmpd="sng">
            <a:solidFill>
              <a:srgbClr val="000099"/>
            </a:solidFill>
            <a:prstDash val="solid"/>
            <a:miter/>
            <a:headEnd type="none" w="med" len="med"/>
            <a:tailEnd type="none" w="med" len="med"/>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baseline="0">
                <a:solidFill>
                  <a:schemeClr val="dk1"/>
                </a:solidFill>
                <a:latin typeface="Arial"/>
                <a:ea typeface="Arial"/>
                <a:cs typeface="Arial"/>
                <a:sym typeface="Arial"/>
              </a:rPr>
              <a:t>WARM-UP!	</a:t>
            </a:r>
          </a:p>
        </p:txBody>
      </p:sp>
      <p:sp>
        <p:nvSpPr>
          <p:cNvPr id="209" name="Shape 20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Open your binders to the Spanish American War handout from Thursday </a:t>
            </a: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 need 8 volunteers to go stand in the front of the room please!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381000" y="457200"/>
            <a:ext cx="8381999" cy="76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1" i="0" u="none" strike="noStrike" cap="none" baseline="0">
                <a:solidFill>
                  <a:srgbClr val="000099"/>
                </a:solidFill>
                <a:latin typeface="Comic Sans MS"/>
                <a:ea typeface="Comic Sans MS"/>
                <a:cs typeface="Comic Sans MS"/>
                <a:sym typeface="Comic Sans MS"/>
              </a:rPr>
              <a:t>The Treaty of Paris:  1898</a:t>
            </a:r>
          </a:p>
        </p:txBody>
      </p:sp>
      <p:pic>
        <p:nvPicPr>
          <p:cNvPr id="215" name="Shape 215"/>
          <p:cNvPicPr preferRelativeResize="0"/>
          <p:nvPr/>
        </p:nvPicPr>
        <p:blipFill rotWithShape="1">
          <a:blip r:embed="rId3">
            <a:alphaModFix/>
          </a:blip>
          <a:srcRect/>
          <a:stretch/>
        </p:blipFill>
        <p:spPr>
          <a:xfrm>
            <a:off x="5181600" y="3657600"/>
            <a:ext cx="3733800" cy="2781300"/>
          </a:xfrm>
          <a:prstGeom prst="rect">
            <a:avLst/>
          </a:prstGeom>
          <a:noFill/>
          <a:ln w="9525" cap="flat" cmpd="sng">
            <a:solidFill>
              <a:srgbClr val="000064"/>
            </a:solidFill>
            <a:prstDash val="solid"/>
            <a:miter/>
            <a:headEnd type="none" w="med" len="med"/>
            <a:tailEnd type="none" w="med" len="med"/>
          </a:ln>
        </p:spPr>
      </p:pic>
      <p:sp>
        <p:nvSpPr>
          <p:cNvPr id="216" name="Shape 216"/>
          <p:cNvSpPr txBox="1"/>
          <p:nvPr/>
        </p:nvSpPr>
        <p:spPr>
          <a:xfrm>
            <a:off x="457200" y="1828800"/>
            <a:ext cx="8305799" cy="317023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Comic Sans MS"/>
              <a:buChar char="•"/>
            </a:pPr>
            <a:r>
              <a:rPr lang="en-US" sz="2000" b="1" i="0" u="none" strike="noStrike" cap="none" baseline="0">
                <a:solidFill>
                  <a:schemeClr val="dk1"/>
                </a:solidFill>
                <a:latin typeface="Comic Sans MS"/>
                <a:ea typeface="Comic Sans MS"/>
                <a:cs typeface="Comic Sans MS"/>
                <a:sym typeface="Comic Sans MS"/>
              </a:rPr>
              <a:t>Cuba was freed from Spanish rule but became a U.S. protectorate because of the </a:t>
            </a:r>
            <a:r>
              <a:rPr lang="en-US" sz="2000" b="1" i="0" u="sng" strike="noStrike" cap="none" baseline="0">
                <a:solidFill>
                  <a:schemeClr val="dk1"/>
                </a:solidFill>
                <a:latin typeface="Comic Sans MS"/>
                <a:ea typeface="Comic Sans MS"/>
                <a:cs typeface="Comic Sans MS"/>
                <a:sym typeface="Comic Sans MS"/>
              </a:rPr>
              <a:t>Platt Amendment</a:t>
            </a:r>
          </a:p>
          <a:p>
            <a:pPr marL="457200" marR="0" lvl="0" indent="-457200" algn="l" rtl="0">
              <a:lnSpc>
                <a:spcPct val="100000"/>
              </a:lnSpc>
              <a:spcBef>
                <a:spcPts val="1000"/>
              </a:spcBef>
              <a:spcAft>
                <a:spcPts val="0"/>
              </a:spcAft>
              <a:buClr>
                <a:schemeClr val="dk1"/>
              </a:buClr>
              <a:buSzPct val="100000"/>
              <a:buFont typeface="Comic Sans MS"/>
              <a:buChar char="•"/>
            </a:pPr>
            <a:r>
              <a:rPr lang="en-US" sz="2000" b="1" i="0" u="none" strike="noStrike" cap="none" baseline="0">
                <a:solidFill>
                  <a:schemeClr val="dk1"/>
                </a:solidFill>
                <a:latin typeface="Comic Sans MS"/>
                <a:ea typeface="Comic Sans MS"/>
                <a:cs typeface="Comic Sans MS"/>
                <a:sym typeface="Comic Sans MS"/>
              </a:rPr>
              <a:t>Spain gave up </a:t>
            </a:r>
            <a:r>
              <a:rPr lang="en-US" sz="2000" b="1" i="0" u="sng" strike="noStrike" cap="none" baseline="0">
                <a:solidFill>
                  <a:schemeClr val="dk1"/>
                </a:solidFill>
                <a:latin typeface="Comic Sans MS"/>
                <a:ea typeface="Comic Sans MS"/>
                <a:cs typeface="Comic Sans MS"/>
                <a:sym typeface="Comic Sans MS"/>
              </a:rPr>
              <a:t>Puerto Rico,the Philippines,</a:t>
            </a:r>
            <a:r>
              <a:rPr lang="en-US" sz="2000" b="1" i="0" u="none" strike="noStrike" cap="none" baseline="0">
                <a:solidFill>
                  <a:schemeClr val="dk1"/>
                </a:solidFill>
                <a:latin typeface="Comic Sans MS"/>
                <a:ea typeface="Comic Sans MS"/>
                <a:cs typeface="Comic Sans MS"/>
                <a:sym typeface="Comic Sans MS"/>
              </a:rPr>
              <a:t>and the island of</a:t>
            </a:r>
            <a:br>
              <a:rPr lang="en-US" sz="2000" b="1" i="0" u="none" strike="noStrike" cap="none" baseline="0">
                <a:solidFill>
                  <a:schemeClr val="dk1"/>
                </a:solidFill>
                <a:latin typeface="Comic Sans MS"/>
                <a:ea typeface="Comic Sans MS"/>
                <a:cs typeface="Comic Sans MS"/>
                <a:sym typeface="Comic Sans MS"/>
              </a:rPr>
            </a:br>
            <a:r>
              <a:rPr lang="en-US" sz="2000" b="1" i="0" u="sng" strike="noStrike" cap="none" baseline="0">
                <a:solidFill>
                  <a:schemeClr val="dk1"/>
                </a:solidFill>
                <a:latin typeface="Comic Sans MS"/>
                <a:ea typeface="Comic Sans MS"/>
                <a:cs typeface="Comic Sans MS"/>
                <a:sym typeface="Comic Sans MS"/>
              </a:rPr>
              <a:t>Guam</a:t>
            </a:r>
            <a:r>
              <a:rPr lang="en-US" sz="2000" b="1" i="0" u="none" strike="noStrike" cap="none" baseline="0">
                <a:solidFill>
                  <a:schemeClr val="dk1"/>
                </a:solidFill>
                <a:latin typeface="Comic Sans MS"/>
                <a:ea typeface="Comic Sans MS"/>
                <a:cs typeface="Comic Sans MS"/>
                <a:sym typeface="Comic Sans MS"/>
              </a:rPr>
              <a:t> to the United States</a:t>
            </a:r>
          </a:p>
          <a:p>
            <a:pPr marL="457200" marR="0" lvl="0" indent="-457200" algn="l" rtl="0">
              <a:lnSpc>
                <a:spcPct val="100000"/>
              </a:lnSpc>
              <a:spcBef>
                <a:spcPts val="1000"/>
              </a:spcBef>
              <a:spcAft>
                <a:spcPts val="0"/>
              </a:spcAft>
              <a:buClr>
                <a:schemeClr val="dk1"/>
              </a:buClr>
              <a:buSzPct val="100000"/>
              <a:buFont typeface="Comic Sans MS"/>
              <a:buChar char="•"/>
            </a:pPr>
            <a:r>
              <a:rPr lang="en-US" sz="2000" b="1" i="0" u="none" strike="noStrike" cap="none" baseline="0">
                <a:solidFill>
                  <a:schemeClr val="dk1"/>
                </a:solidFill>
                <a:latin typeface="Comic Sans MS"/>
                <a:ea typeface="Comic Sans MS"/>
                <a:cs typeface="Comic Sans MS"/>
                <a:sym typeface="Comic Sans MS"/>
              </a:rPr>
              <a:t>The U. S. becomes</a:t>
            </a:r>
            <a:br>
              <a:rPr lang="en-US" sz="2000" b="1" i="0" u="none" strike="noStrike" cap="none" baseline="0">
                <a:solidFill>
                  <a:schemeClr val="dk1"/>
                </a:solidFill>
                <a:latin typeface="Comic Sans MS"/>
                <a:ea typeface="Comic Sans MS"/>
                <a:cs typeface="Comic Sans MS"/>
                <a:sym typeface="Comic Sans MS"/>
              </a:rPr>
            </a:br>
            <a:r>
              <a:rPr lang="en-US" sz="2000" b="1" i="0" u="none" strike="noStrike" cap="none" baseline="0">
                <a:solidFill>
                  <a:schemeClr val="dk1"/>
                </a:solidFill>
                <a:latin typeface="Comic Sans MS"/>
                <a:ea typeface="Comic Sans MS"/>
                <a:cs typeface="Comic Sans MS"/>
                <a:sym typeface="Comic Sans MS"/>
              </a:rPr>
              <a:t>an </a:t>
            </a:r>
            <a:r>
              <a:rPr lang="en-US" sz="2000" b="1" i="0" u="sng" strike="noStrike" cap="none" baseline="0">
                <a:solidFill>
                  <a:schemeClr val="dk1"/>
                </a:solidFill>
                <a:latin typeface="Comic Sans MS"/>
                <a:ea typeface="Comic Sans MS"/>
                <a:cs typeface="Comic Sans MS"/>
                <a:sym typeface="Comic Sans MS"/>
              </a:rPr>
              <a:t>imperial power</a:t>
            </a:r>
            <a:r>
              <a:rPr lang="en-US" sz="2000" b="1" i="0" u="none" strike="noStrike" cap="none" baseline="0">
                <a:solidFill>
                  <a:schemeClr val="dk1"/>
                </a:solidFill>
                <a:latin typeface="Comic Sans MS"/>
                <a:ea typeface="Comic Sans MS"/>
                <a:cs typeface="Comic Sans MS"/>
                <a:sym typeface="Comic Sans MS"/>
              </a:rPr>
              <a:t>!</a:t>
            </a:r>
          </a:p>
          <a:p>
            <a:pPr marL="457200" marR="0" lvl="0" indent="-457200" algn="l" rtl="0">
              <a:lnSpc>
                <a:spcPct val="100000"/>
              </a:lnSpc>
              <a:spcBef>
                <a:spcPts val="1000"/>
              </a:spcBef>
              <a:spcAft>
                <a:spcPts val="0"/>
              </a:spcAft>
              <a:buClr>
                <a:schemeClr val="dk1"/>
              </a:buClr>
              <a:buSzPct val="100000"/>
              <a:buFont typeface="Comic Sans MS"/>
              <a:buChar char="•"/>
            </a:pPr>
            <a:r>
              <a:rPr lang="en-US" sz="2000" b="1" i="0" u="sng" strike="noStrike" cap="none" baseline="0">
                <a:solidFill>
                  <a:schemeClr val="dk1"/>
                </a:solidFill>
                <a:latin typeface="Comic Sans MS"/>
                <a:ea typeface="Comic Sans MS"/>
                <a:cs typeface="Comic Sans MS"/>
                <a:sym typeface="Comic Sans MS"/>
              </a:rPr>
              <a:t>Jingoism</a:t>
            </a:r>
            <a:r>
              <a:rPr lang="en-US" sz="2000" b="1" i="0" u="none" strike="noStrike" cap="none" baseline="0">
                <a:solidFill>
                  <a:schemeClr val="dk1"/>
                </a:solidFill>
                <a:latin typeface="Comic Sans MS"/>
                <a:ea typeface="Comic Sans MS"/>
                <a:cs typeface="Comic Sans MS"/>
                <a:sym typeface="Comic Sans MS"/>
              </a:rPr>
              <a:t>:  extreme patriotism</a:t>
            </a:r>
          </a:p>
          <a:p>
            <a:pPr marL="457200" marR="0" lvl="0" indent="-457200" algn="l" rtl="0">
              <a:lnSpc>
                <a:spcPct val="100000"/>
              </a:lnSpc>
              <a:spcBef>
                <a:spcPts val="1000"/>
              </a:spcBef>
              <a:spcAft>
                <a:spcPts val="0"/>
              </a:spcAft>
              <a:buClr>
                <a:schemeClr val="dk1"/>
              </a:buClr>
              <a:buSzPct val="25000"/>
              <a:buFont typeface="Comic Sans MS"/>
              <a:buNone/>
            </a:pPr>
            <a:r>
              <a:rPr lang="en-US" sz="2000" b="1" i="0" u="none" strike="noStrike" cap="none" baseline="0">
                <a:solidFill>
                  <a:schemeClr val="dk1"/>
                </a:solidFill>
                <a:latin typeface="Comic Sans MS"/>
                <a:ea typeface="Comic Sans MS"/>
                <a:cs typeface="Comic Sans MS"/>
                <a:sym typeface="Comic Sans MS"/>
              </a:rPr>
              <a:t>    by using violent foreign policy</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76500" y="4685050"/>
            <a:ext cx="3961800" cy="2022900"/>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rgbClr val="CC0000"/>
              </a:buClr>
              <a:buSzPct val="25000"/>
              <a:buFont typeface="Impact"/>
              <a:buNone/>
            </a:pPr>
            <a:r>
              <a:rPr lang="en-US" sz="2000" b="0" i="0" u="sng" strike="noStrike" cap="none" baseline="0">
                <a:solidFill>
                  <a:srgbClr val="CC0000"/>
                </a:solidFill>
                <a:latin typeface="Impact"/>
                <a:ea typeface="Impact"/>
                <a:cs typeface="Impact"/>
                <a:sym typeface="Impact"/>
              </a:rPr>
              <a:t>Imperialists</a:t>
            </a:r>
          </a:p>
          <a:p>
            <a:pPr marL="0" marR="0" lvl="0" indent="0" algn="l" rtl="0">
              <a:lnSpc>
                <a:spcPct val="75000"/>
              </a:lnSpc>
              <a:spcBef>
                <a:spcPts val="6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Theodore Roosevelt</a:t>
            </a:r>
          </a:p>
          <a:p>
            <a:pPr marL="0" marR="0" lvl="0" indent="0" algn="l" rtl="0">
              <a:lnSpc>
                <a:spcPct val="75000"/>
              </a:lnSpc>
              <a:spcBef>
                <a:spcPts val="6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William Mckinley</a:t>
            </a:r>
          </a:p>
          <a:p>
            <a:pPr marL="0" marR="0" lvl="0" indent="0" algn="l" rtl="0">
              <a:lnSpc>
                <a:spcPct val="75000"/>
              </a:lnSpc>
              <a:spcBef>
                <a:spcPts val="6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William Randoph </a:t>
            </a:r>
            <a:r>
              <a:rPr lang="en-US" sz="2000" b="1">
                <a:solidFill>
                  <a:schemeClr val="dk1"/>
                </a:solidFill>
                <a:latin typeface="Georgia"/>
                <a:ea typeface="Georgia"/>
                <a:cs typeface="Georgia"/>
                <a:sym typeface="Georgia"/>
              </a:rPr>
              <a:t>l</a:t>
            </a:r>
            <a:r>
              <a:rPr lang="en-US" sz="2000" b="1" i="0" u="none" strike="noStrike" cap="none" baseline="0">
                <a:solidFill>
                  <a:schemeClr val="dk1"/>
                </a:solidFill>
                <a:latin typeface="Georgia"/>
                <a:ea typeface="Georgia"/>
                <a:cs typeface="Georgia"/>
                <a:sym typeface="Georgia"/>
              </a:rPr>
              <a:t>Hearst</a:t>
            </a:r>
          </a:p>
          <a:p>
            <a:pPr marL="0" marR="0" lvl="0" indent="0" algn="l" rtl="0">
              <a:lnSpc>
                <a:spcPct val="75000"/>
              </a:lnSpc>
              <a:spcBef>
                <a:spcPts val="6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Joseph Pulitzer</a:t>
            </a:r>
          </a:p>
        </p:txBody>
      </p:sp>
      <p:sp>
        <p:nvSpPr>
          <p:cNvPr id="222" name="Shape 222"/>
          <p:cNvSpPr txBox="1"/>
          <p:nvPr/>
        </p:nvSpPr>
        <p:spPr>
          <a:xfrm>
            <a:off x="4800600" y="4038600"/>
            <a:ext cx="4114800" cy="233838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Font typeface="Arial"/>
              <a:buNone/>
            </a:pPr>
            <a:endParaRPr sz="2000" b="0" i="0" u="sng" strike="noStrike" cap="none" baseline="0">
              <a:solidFill>
                <a:srgbClr val="0000CC"/>
              </a:solidFill>
              <a:latin typeface="Impact"/>
              <a:ea typeface="Impact"/>
              <a:cs typeface="Impact"/>
              <a:sym typeface="Impact"/>
            </a:endParaRPr>
          </a:p>
          <a:p>
            <a:pPr marL="0" marR="0" lvl="0" indent="0" algn="ctr" rtl="0">
              <a:lnSpc>
                <a:spcPct val="80000"/>
              </a:lnSpc>
              <a:spcBef>
                <a:spcPts val="1000"/>
              </a:spcBef>
              <a:spcAft>
                <a:spcPts val="0"/>
              </a:spcAft>
              <a:buClr>
                <a:srgbClr val="0000CC"/>
              </a:buClr>
              <a:buSzPct val="25000"/>
              <a:buFont typeface="Impact"/>
              <a:buNone/>
            </a:pPr>
            <a:r>
              <a:rPr lang="en-US" sz="2000" b="0" i="0" u="sng" strike="noStrike" cap="none" baseline="0">
                <a:solidFill>
                  <a:srgbClr val="0000CC"/>
                </a:solidFill>
                <a:latin typeface="Impact"/>
                <a:ea typeface="Impact"/>
                <a:cs typeface="Impact"/>
                <a:sym typeface="Impact"/>
              </a:rPr>
              <a:t>Anti-Imperialist League</a:t>
            </a:r>
          </a:p>
          <a:p>
            <a:pPr marL="0" marR="0" lvl="0" indent="0" algn="l" rtl="0">
              <a:lnSpc>
                <a:spcPct val="80000"/>
              </a:lnSpc>
              <a:spcBef>
                <a:spcPts val="10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Mark Twain</a:t>
            </a:r>
          </a:p>
          <a:p>
            <a:pPr marL="0" marR="0" lvl="0" indent="0" algn="l" rtl="0">
              <a:lnSpc>
                <a:spcPct val="80000"/>
              </a:lnSpc>
              <a:spcBef>
                <a:spcPts val="10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Andrew Carnegie</a:t>
            </a:r>
          </a:p>
          <a:p>
            <a:pPr marL="0" marR="0" lvl="0" indent="0" algn="l" rtl="0">
              <a:lnSpc>
                <a:spcPct val="80000"/>
              </a:lnSpc>
              <a:spcBef>
                <a:spcPts val="10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Susan B. Anthony</a:t>
            </a:r>
          </a:p>
          <a:p>
            <a:pPr marL="0" marR="0" lvl="0" indent="0" algn="l" rtl="0">
              <a:lnSpc>
                <a:spcPct val="80000"/>
              </a:lnSpc>
              <a:spcBef>
                <a:spcPts val="1000"/>
              </a:spcBef>
              <a:spcAft>
                <a:spcPts val="0"/>
              </a:spcAft>
              <a:buClr>
                <a:schemeClr val="dk1"/>
              </a:buClr>
              <a:buSzPct val="100000"/>
              <a:buFont typeface="Georgia"/>
              <a:buChar char="•"/>
            </a:pPr>
            <a:r>
              <a:rPr lang="en-US" sz="2000" b="1" i="0" u="none" strike="noStrike" cap="none" baseline="0">
                <a:solidFill>
                  <a:schemeClr val="dk1"/>
                </a:solidFill>
                <a:latin typeface="Georgia"/>
                <a:ea typeface="Georgia"/>
                <a:cs typeface="Georgia"/>
                <a:sym typeface="Georgia"/>
              </a:rPr>
              <a:t>William Jennings Bryan</a:t>
            </a:r>
          </a:p>
        </p:txBody>
      </p:sp>
      <p:sp>
        <p:nvSpPr>
          <p:cNvPr id="223" name="Shape 223"/>
          <p:cNvSpPr txBox="1"/>
          <p:nvPr/>
        </p:nvSpPr>
        <p:spPr>
          <a:xfrm>
            <a:off x="0" y="930275"/>
            <a:ext cx="4114800" cy="2809199"/>
          </a:xfrm>
          <a:prstGeom prst="rect">
            <a:avLst/>
          </a:prstGeom>
          <a:noFill/>
          <a:ln>
            <a:noFill/>
          </a:ln>
        </p:spPr>
        <p:txBody>
          <a:bodyPr lIns="91425" tIns="45700" rIns="91425" bIns="45700" anchor="t" anchorCtr="0">
            <a:noAutofit/>
          </a:bodyPr>
          <a:lstStyle/>
          <a:p>
            <a:pPr marL="0" marR="0" lvl="0" indent="0" algn="ctr" rtl="0">
              <a:lnSpc>
                <a:spcPct val="85000"/>
              </a:lnSpc>
              <a:spcBef>
                <a:spcPts val="0"/>
              </a:spcBef>
              <a:spcAft>
                <a:spcPts val="0"/>
              </a:spcAft>
              <a:buClr>
                <a:srgbClr val="006600"/>
              </a:buClr>
              <a:buSzPct val="25000"/>
              <a:buFont typeface="Impact"/>
              <a:buNone/>
            </a:pPr>
            <a:r>
              <a:rPr lang="en-US" sz="3600" b="0" i="0" u="sng" strike="noStrike" cap="none" baseline="0">
                <a:solidFill>
                  <a:srgbClr val="006600"/>
                </a:solidFill>
                <a:latin typeface="Impact"/>
                <a:ea typeface="Impact"/>
                <a:cs typeface="Impact"/>
                <a:sym typeface="Impact"/>
              </a:rPr>
              <a:t>FOR EXPANSION</a:t>
            </a:r>
          </a:p>
          <a:p>
            <a:pPr marL="0" marR="0" lvl="0" indent="0" algn="ctr" rtl="0">
              <a:lnSpc>
                <a:spcPct val="80000"/>
              </a:lnSpc>
              <a:spcBef>
                <a:spcPts val="600"/>
              </a:spcBef>
              <a:spcAft>
                <a:spcPts val="0"/>
              </a:spcAft>
              <a:buClr>
                <a:srgbClr val="CC0000"/>
              </a:buClr>
              <a:buSzPct val="100000"/>
              <a:buFont typeface="Rokkitt"/>
              <a:buChar char="■"/>
            </a:pPr>
            <a:r>
              <a:rPr lang="en-US" sz="2400" b="1" i="0" u="none" strike="noStrike" cap="none" baseline="0">
                <a:solidFill>
                  <a:schemeClr val="dk1"/>
                </a:solidFill>
                <a:latin typeface="Arial"/>
                <a:ea typeface="Arial"/>
                <a:cs typeface="Arial"/>
                <a:sym typeface="Arial"/>
              </a:rPr>
              <a:t>Keep up with European nations</a:t>
            </a:r>
          </a:p>
          <a:p>
            <a:pPr marL="0" marR="0" lvl="0" indent="0" algn="ctr" rtl="0">
              <a:lnSpc>
                <a:spcPct val="80000"/>
              </a:lnSpc>
              <a:spcBef>
                <a:spcPts val="600"/>
              </a:spcBef>
              <a:spcAft>
                <a:spcPts val="0"/>
              </a:spcAft>
              <a:buClr>
                <a:srgbClr val="CC0000"/>
              </a:buClr>
              <a:buSzPct val="100000"/>
              <a:buFont typeface="Rokkitt"/>
              <a:buChar char="■"/>
            </a:pPr>
            <a:r>
              <a:rPr lang="en-US" sz="2400" b="1" i="0" u="none" strike="noStrike" cap="none" baseline="0">
                <a:solidFill>
                  <a:schemeClr val="dk1"/>
                </a:solidFill>
                <a:latin typeface="Arial"/>
                <a:ea typeface="Arial"/>
                <a:cs typeface="Arial"/>
                <a:sym typeface="Arial"/>
              </a:rPr>
              <a:t>Desire for prestige</a:t>
            </a:r>
          </a:p>
          <a:p>
            <a:pPr marL="0" marR="0" lvl="0" indent="0" algn="ctr" rtl="0">
              <a:lnSpc>
                <a:spcPct val="80000"/>
              </a:lnSpc>
              <a:spcBef>
                <a:spcPts val="600"/>
              </a:spcBef>
              <a:spcAft>
                <a:spcPts val="0"/>
              </a:spcAft>
              <a:buClr>
                <a:srgbClr val="CC0000"/>
              </a:buClr>
              <a:buSzPct val="100000"/>
              <a:buFont typeface="Rokkitt"/>
              <a:buChar char="■"/>
            </a:pPr>
            <a:r>
              <a:rPr lang="en-US" sz="2400" b="1" i="0" u="none" strike="noStrike" cap="none" baseline="0">
                <a:solidFill>
                  <a:schemeClr val="dk1"/>
                </a:solidFill>
                <a:latin typeface="Arial"/>
                <a:ea typeface="Arial"/>
                <a:cs typeface="Arial"/>
                <a:sym typeface="Arial"/>
              </a:rPr>
              <a:t>Theory of racial superiority</a:t>
            </a:r>
          </a:p>
          <a:p>
            <a:pPr marL="0" marR="0" lvl="0" indent="0" algn="ctr" rtl="0">
              <a:lnSpc>
                <a:spcPct val="80000"/>
              </a:lnSpc>
              <a:spcBef>
                <a:spcPts val="600"/>
              </a:spcBef>
              <a:spcAft>
                <a:spcPts val="0"/>
              </a:spcAft>
              <a:buClr>
                <a:srgbClr val="CC0000"/>
              </a:buClr>
              <a:buSzPct val="100000"/>
              <a:buFont typeface="Rokkitt"/>
              <a:buChar char="■"/>
            </a:pPr>
            <a:r>
              <a:rPr lang="en-US" sz="2400" b="1" i="0" u="none" strike="noStrike" cap="none" baseline="0">
                <a:solidFill>
                  <a:schemeClr val="dk1"/>
                </a:solidFill>
                <a:latin typeface="Arial"/>
                <a:ea typeface="Arial"/>
                <a:cs typeface="Arial"/>
                <a:sym typeface="Arial"/>
              </a:rPr>
              <a:t>Provide market for surplus goods and investments</a:t>
            </a:r>
          </a:p>
          <a:p>
            <a:pPr marL="0" marR="0" lvl="0" indent="0" algn="l" rtl="0">
              <a:lnSpc>
                <a:spcPct val="100000"/>
              </a:lnSpc>
              <a:spcBef>
                <a:spcPts val="0"/>
              </a:spcBef>
              <a:spcAft>
                <a:spcPts val="0"/>
              </a:spcAft>
              <a:buNone/>
            </a:pPr>
            <a:endParaRPr sz="2400" b="1" i="0" u="none" strike="noStrike" cap="none" baseline="0">
              <a:solidFill>
                <a:schemeClr val="dk1"/>
              </a:solidFill>
              <a:latin typeface="Arial"/>
              <a:ea typeface="Arial"/>
              <a:cs typeface="Arial"/>
              <a:sym typeface="Arial"/>
            </a:endParaRPr>
          </a:p>
        </p:txBody>
      </p:sp>
      <p:sp>
        <p:nvSpPr>
          <p:cNvPr id="224" name="Shape 224"/>
          <p:cNvSpPr txBox="1"/>
          <p:nvPr/>
        </p:nvSpPr>
        <p:spPr>
          <a:xfrm>
            <a:off x="4724400" y="930275"/>
            <a:ext cx="4419599" cy="3589337"/>
          </a:xfrm>
          <a:prstGeom prst="rect">
            <a:avLst/>
          </a:prstGeom>
          <a:noFill/>
          <a:ln>
            <a:noFill/>
          </a:ln>
        </p:spPr>
        <p:txBody>
          <a:bodyPr lIns="91425" tIns="45700" rIns="91425" bIns="45700" anchor="t" anchorCtr="0">
            <a:noAutofit/>
          </a:bodyPr>
          <a:lstStyle/>
          <a:p>
            <a:pPr marL="0" marR="0" lvl="0" indent="0" algn="ctr" rtl="0">
              <a:lnSpc>
                <a:spcPct val="85000"/>
              </a:lnSpc>
              <a:spcBef>
                <a:spcPts val="0"/>
              </a:spcBef>
              <a:spcAft>
                <a:spcPts val="0"/>
              </a:spcAft>
              <a:buClr>
                <a:srgbClr val="663300"/>
              </a:buClr>
              <a:buSzPct val="25000"/>
              <a:buFont typeface="Impact"/>
              <a:buNone/>
            </a:pPr>
            <a:r>
              <a:rPr lang="en-US" sz="3600" b="0" i="0" u="sng" strike="noStrike" cap="none" baseline="0">
                <a:solidFill>
                  <a:srgbClr val="663300"/>
                </a:solidFill>
                <a:latin typeface="Impact"/>
                <a:ea typeface="Impact"/>
                <a:cs typeface="Impact"/>
                <a:sym typeface="Impact"/>
              </a:rPr>
              <a:t>AGAINST EXPANSION</a:t>
            </a:r>
          </a:p>
          <a:p>
            <a:pPr marL="0" marR="0" lvl="0" indent="0" algn="ctr" rtl="0">
              <a:lnSpc>
                <a:spcPct val="85000"/>
              </a:lnSpc>
              <a:spcBef>
                <a:spcPts val="720"/>
              </a:spcBef>
              <a:spcAft>
                <a:spcPts val="0"/>
              </a:spcAft>
              <a:buClr>
                <a:srgbClr val="0000CC"/>
              </a:buClr>
              <a:buSzPct val="100000"/>
              <a:buFont typeface="Rokkitt"/>
              <a:buChar char="■"/>
            </a:pPr>
            <a:r>
              <a:rPr lang="en-US" sz="2400" b="1" i="0" u="none" strike="noStrike" cap="none" baseline="0">
                <a:solidFill>
                  <a:schemeClr val="dk1"/>
                </a:solidFill>
                <a:latin typeface="Arial"/>
                <a:ea typeface="Arial"/>
                <a:cs typeface="Arial"/>
                <a:sym typeface="Arial"/>
              </a:rPr>
              <a:t>America’s vastness provided enough of an outlet for the country’s energies</a:t>
            </a:r>
          </a:p>
          <a:p>
            <a:pPr marL="0" marR="0" lvl="0" indent="0" algn="ctr" rtl="0">
              <a:lnSpc>
                <a:spcPct val="85000"/>
              </a:lnSpc>
              <a:spcBef>
                <a:spcPts val="720"/>
              </a:spcBef>
              <a:spcAft>
                <a:spcPts val="0"/>
              </a:spcAft>
              <a:buClr>
                <a:srgbClr val="0000CC"/>
              </a:buClr>
              <a:buSzPct val="100000"/>
              <a:buFont typeface="Rokkitt"/>
              <a:buChar char="■"/>
            </a:pPr>
            <a:r>
              <a:rPr lang="en-US" sz="2400" b="1" i="0" u="none" strike="noStrike" cap="none" baseline="0">
                <a:solidFill>
                  <a:schemeClr val="dk1"/>
                </a:solidFill>
                <a:latin typeface="Arial"/>
                <a:ea typeface="Arial"/>
                <a:cs typeface="Arial"/>
                <a:sym typeface="Arial"/>
              </a:rPr>
              <a:t>America should not rule over other  peoples</a:t>
            </a:r>
          </a:p>
          <a:p>
            <a:pPr marL="0" marR="0" lvl="0" indent="0" algn="ctr" rtl="0">
              <a:lnSpc>
                <a:spcPct val="85000"/>
              </a:lnSpc>
              <a:spcBef>
                <a:spcPts val="720"/>
              </a:spcBef>
              <a:spcAft>
                <a:spcPts val="0"/>
              </a:spcAft>
              <a:buClr>
                <a:srgbClr val="0000CC"/>
              </a:buClr>
              <a:buSzPct val="100000"/>
              <a:buFont typeface="Rokkitt"/>
              <a:buChar char="■"/>
            </a:pPr>
            <a:r>
              <a:rPr lang="en-US" sz="2400" b="1" i="0" u="none" strike="noStrike" cap="none" baseline="0">
                <a:solidFill>
                  <a:schemeClr val="dk1"/>
                </a:solidFill>
                <a:latin typeface="Arial"/>
                <a:ea typeface="Arial"/>
                <a:cs typeface="Arial"/>
                <a:sym typeface="Arial"/>
              </a:rPr>
              <a:t>“Might does not make right”</a:t>
            </a:r>
          </a:p>
          <a:p>
            <a:pPr marL="0" marR="0" lvl="0" indent="0" algn="l" rtl="0">
              <a:lnSpc>
                <a:spcPct val="100000"/>
              </a:lnSpc>
              <a:spcBef>
                <a:spcPts val="0"/>
              </a:spcBef>
              <a:spcAft>
                <a:spcPts val="0"/>
              </a:spcAft>
              <a:buNone/>
            </a:pPr>
            <a:endParaRPr sz="2400" b="1" i="0" u="none" strike="noStrike" cap="none" baseline="0">
              <a:solidFill>
                <a:schemeClr val="dk1"/>
              </a:solidFill>
              <a:latin typeface="Arial"/>
              <a:ea typeface="Arial"/>
              <a:cs typeface="Arial"/>
              <a:sym typeface="Arial"/>
            </a:endParaRPr>
          </a:p>
        </p:txBody>
      </p:sp>
      <p:sp>
        <p:nvSpPr>
          <p:cNvPr id="225" name="Shape 225"/>
          <p:cNvSpPr/>
          <p:nvPr/>
        </p:nvSpPr>
        <p:spPr>
          <a:xfrm>
            <a:off x="304800" y="147636"/>
            <a:ext cx="8686800" cy="538161"/>
          </a:xfrm>
          <a:prstGeom prst="rect">
            <a:avLst/>
          </a:prstGeom>
        </p:spPr>
        <p:txBody>
          <a:bodyPr>
            <a:prstTxWarp prst="textPlain">
              <a:avLst/>
            </a:prstTxWarp>
          </a:bodyPr>
          <a:lstStyle/>
          <a:p>
            <a:pPr algn="l"/>
            <a:r>
              <a:rPr b="0" i="0">
                <a:ln w="9525" cap="flat" cmpd="sng">
                  <a:solidFill>
                    <a:srgbClr val="000000"/>
                  </a:solidFill>
                  <a:prstDash val="solid"/>
                  <a:miter/>
                  <a:headEnd type="none" w="med" len="med"/>
                  <a:tailEnd type="none" w="med" len="med"/>
                </a:ln>
                <a:gradFill>
                  <a:gsLst>
                    <a:gs pos="0">
                      <a:srgbClr val="FFE701"/>
                    </a:gs>
                    <a:gs pos="100000">
                      <a:srgbClr val="FE3E02"/>
                    </a:gs>
                  </a:gsLst>
                  <a:lin ang="5400000" scaled="0"/>
                </a:gradFill>
                <a:latin typeface="Arial"/>
              </a:rPr>
              <a:t>EXPANSION ARGUMENTS </a:t>
            </a:r>
          </a:p>
        </p:txBody>
      </p:sp>
      <p:cxnSp>
        <p:nvCxnSpPr>
          <p:cNvPr id="226" name="Shape 226"/>
          <p:cNvCxnSpPr/>
          <p:nvPr/>
        </p:nvCxnSpPr>
        <p:spPr>
          <a:xfrm>
            <a:off x="4495800" y="1371600"/>
            <a:ext cx="0" cy="5486399"/>
          </a:xfrm>
          <a:prstGeom prst="straightConnector1">
            <a:avLst/>
          </a:prstGeom>
          <a:noFill/>
          <a:ln w="76200" cap="flat" cmpd="sng">
            <a:solidFill>
              <a:srgbClr val="003366"/>
            </a:solidFill>
            <a:prstDash val="solid"/>
            <a:miter/>
            <a:headEnd type="none" w="med" len="med"/>
            <a:tailEnd type="none" w="med" len="med"/>
          </a:ln>
        </p:spPr>
      </p:cxnSp>
      <p:cxnSp>
        <p:nvCxnSpPr>
          <p:cNvPr id="227" name="Shape 227"/>
          <p:cNvCxnSpPr/>
          <p:nvPr/>
        </p:nvCxnSpPr>
        <p:spPr>
          <a:xfrm>
            <a:off x="4572000" y="1371600"/>
            <a:ext cx="0" cy="5486399"/>
          </a:xfrm>
          <a:prstGeom prst="straightConnector1">
            <a:avLst/>
          </a:prstGeom>
          <a:noFill/>
          <a:ln w="76200" cap="flat" cmpd="sng">
            <a:solidFill>
              <a:srgbClr val="003366"/>
            </a:solidFill>
            <a:prstDash val="solid"/>
            <a:miter/>
            <a:headEnd type="none" w="med" len="med"/>
            <a:tailEnd type="none" w="med" len="med"/>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228600" y="152400"/>
            <a:ext cx="8686800" cy="143192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99"/>
              </a:buClr>
              <a:buSzPct val="25000"/>
              <a:buFont typeface="Comic Sans MS"/>
              <a:buNone/>
            </a:pPr>
            <a:r>
              <a:rPr lang="en-US" sz="4400" b="1" i="0" u="none" strike="noStrike" cap="none" baseline="0">
                <a:solidFill>
                  <a:srgbClr val="000099"/>
                </a:solidFill>
                <a:latin typeface="Comic Sans MS"/>
                <a:ea typeface="Comic Sans MS"/>
                <a:cs typeface="Comic Sans MS"/>
                <a:sym typeface="Comic Sans MS"/>
              </a:rPr>
              <a:t>The American Anti-Imperialist        </a:t>
            </a:r>
            <a:br>
              <a:rPr lang="en-US" sz="4400" b="1" i="0" u="none" strike="noStrike" cap="none" baseline="0">
                <a:solidFill>
                  <a:srgbClr val="000099"/>
                </a:solidFill>
                <a:latin typeface="Comic Sans MS"/>
                <a:ea typeface="Comic Sans MS"/>
                <a:cs typeface="Comic Sans MS"/>
                <a:sym typeface="Comic Sans MS"/>
              </a:rPr>
            </a:br>
            <a:r>
              <a:rPr lang="en-US" sz="4400" b="1" i="0" u="none" strike="noStrike" cap="none" baseline="0">
                <a:solidFill>
                  <a:srgbClr val="000099"/>
                </a:solidFill>
                <a:latin typeface="Comic Sans MS"/>
                <a:ea typeface="Comic Sans MS"/>
                <a:cs typeface="Comic Sans MS"/>
                <a:sym typeface="Comic Sans MS"/>
              </a:rPr>
              <a:t>                           League</a:t>
            </a:r>
          </a:p>
        </p:txBody>
      </p:sp>
      <p:pic>
        <p:nvPicPr>
          <p:cNvPr id="233" name="Shape 233"/>
          <p:cNvPicPr preferRelativeResize="0"/>
          <p:nvPr/>
        </p:nvPicPr>
        <p:blipFill rotWithShape="1">
          <a:blip r:embed="rId3">
            <a:alphaModFix/>
          </a:blip>
          <a:srcRect/>
          <a:stretch/>
        </p:blipFill>
        <p:spPr>
          <a:xfrm>
            <a:off x="487362" y="1143000"/>
            <a:ext cx="3703637" cy="5333999"/>
          </a:xfrm>
          <a:prstGeom prst="rect">
            <a:avLst/>
          </a:prstGeom>
          <a:noFill/>
          <a:ln w="9525" cap="flat" cmpd="sng">
            <a:solidFill>
              <a:srgbClr val="000064"/>
            </a:solidFill>
            <a:prstDash val="solid"/>
            <a:miter/>
            <a:headEnd type="none" w="med" len="med"/>
            <a:tailEnd type="none" w="med" len="med"/>
          </a:ln>
        </p:spPr>
      </p:pic>
      <p:sp>
        <p:nvSpPr>
          <p:cNvPr id="234" name="Shape 234"/>
          <p:cNvSpPr txBox="1"/>
          <p:nvPr/>
        </p:nvSpPr>
        <p:spPr>
          <a:xfrm>
            <a:off x="4572000" y="1981200"/>
            <a:ext cx="4267199" cy="4094162"/>
          </a:xfrm>
          <a:prstGeom prst="rect">
            <a:avLst/>
          </a:prstGeom>
          <a:noFill/>
          <a:ln>
            <a:noFill/>
          </a:ln>
        </p:spPr>
        <p:txBody>
          <a:bodyPr lIns="91425" tIns="45700" rIns="91425" bIns="45700" anchor="t" anchorCtr="0">
            <a:noAutofit/>
          </a:bodyPr>
          <a:lstStyle/>
          <a:p>
            <a:pPr marL="398462" marR="0" lvl="0" indent="-398462" algn="l" rtl="0">
              <a:lnSpc>
                <a:spcPct val="100000"/>
              </a:lnSpc>
              <a:spcBef>
                <a:spcPts val="0"/>
              </a:spcBef>
              <a:spcAft>
                <a:spcPts val="0"/>
              </a:spcAft>
              <a:buClr>
                <a:schemeClr val="dk1"/>
              </a:buClr>
              <a:buSzPct val="100000"/>
              <a:buFont typeface="Comic Sans MS"/>
              <a:buChar char="•"/>
            </a:pPr>
            <a:r>
              <a:rPr lang="en-US" sz="2600" b="1" i="0" u="none" strike="noStrike" cap="none" baseline="0">
                <a:solidFill>
                  <a:schemeClr val="dk1"/>
                </a:solidFill>
                <a:latin typeface="Comic Sans MS"/>
                <a:ea typeface="Comic Sans MS"/>
                <a:cs typeface="Comic Sans MS"/>
                <a:sym typeface="Comic Sans MS"/>
              </a:rPr>
              <a:t>Founded in </a:t>
            </a:r>
            <a:r>
              <a:rPr lang="en-US" sz="2600" b="1" i="0" u="none" strike="noStrike" cap="none" baseline="0">
                <a:solidFill>
                  <a:srgbClr val="FF0000"/>
                </a:solidFill>
                <a:latin typeface="Comic Sans MS"/>
                <a:ea typeface="Comic Sans MS"/>
                <a:cs typeface="Comic Sans MS"/>
                <a:sym typeface="Comic Sans MS"/>
              </a:rPr>
              <a:t>1899</a:t>
            </a:r>
            <a:r>
              <a:rPr lang="en-US" sz="2600" b="1" i="0" u="none" strike="noStrike" cap="none" baseline="0">
                <a:solidFill>
                  <a:schemeClr val="dk1"/>
                </a:solidFill>
                <a:latin typeface="Comic Sans MS"/>
                <a:ea typeface="Comic Sans MS"/>
                <a:cs typeface="Comic Sans MS"/>
                <a:sym typeface="Comic Sans MS"/>
              </a:rPr>
              <a:t>.</a:t>
            </a:r>
          </a:p>
          <a:p>
            <a:pPr marL="398462" marR="0" lvl="0" indent="-398462" algn="l" rtl="0">
              <a:lnSpc>
                <a:spcPct val="100000"/>
              </a:lnSpc>
              <a:spcBef>
                <a:spcPts val="1300"/>
              </a:spcBef>
              <a:spcAft>
                <a:spcPts val="0"/>
              </a:spcAft>
              <a:buClr>
                <a:schemeClr val="dk1"/>
              </a:buClr>
              <a:buSzPct val="100000"/>
              <a:buFont typeface="Comic Sans MS"/>
              <a:buChar char="•"/>
            </a:pPr>
            <a:r>
              <a:rPr lang="en-US" sz="2600" b="1" i="0" u="none" strike="noStrike" cap="none" baseline="0">
                <a:solidFill>
                  <a:schemeClr val="dk1"/>
                </a:solidFill>
                <a:latin typeface="Comic Sans MS"/>
                <a:ea typeface="Comic Sans MS"/>
                <a:cs typeface="Comic Sans MS"/>
                <a:sym typeface="Comic Sans MS"/>
              </a:rPr>
              <a:t>Mark Twain, Andrew </a:t>
            </a:r>
            <a:br>
              <a:rPr lang="en-US" sz="2600" b="1" i="0" u="none" strike="noStrike" cap="none" baseline="0">
                <a:solidFill>
                  <a:schemeClr val="dk1"/>
                </a:solidFill>
                <a:latin typeface="Comic Sans MS"/>
                <a:ea typeface="Comic Sans MS"/>
                <a:cs typeface="Comic Sans MS"/>
                <a:sym typeface="Comic Sans MS"/>
              </a:rPr>
            </a:br>
            <a:r>
              <a:rPr lang="en-US" sz="2600" b="1" i="0" u="none" strike="noStrike" cap="none" baseline="0">
                <a:solidFill>
                  <a:schemeClr val="dk1"/>
                </a:solidFill>
                <a:latin typeface="Comic Sans MS"/>
                <a:ea typeface="Comic Sans MS"/>
                <a:cs typeface="Comic Sans MS"/>
                <a:sym typeface="Comic Sans MS"/>
              </a:rPr>
              <a:t>Carnegie,and William</a:t>
            </a:r>
            <a:br>
              <a:rPr lang="en-US" sz="2600" b="1" i="0" u="none" strike="noStrike" cap="none" baseline="0">
                <a:solidFill>
                  <a:schemeClr val="dk1"/>
                </a:solidFill>
                <a:latin typeface="Comic Sans MS"/>
                <a:ea typeface="Comic Sans MS"/>
                <a:cs typeface="Comic Sans MS"/>
                <a:sym typeface="Comic Sans MS"/>
              </a:rPr>
            </a:br>
            <a:r>
              <a:rPr lang="en-US" sz="2600" b="1" i="0" u="none" strike="noStrike" cap="none" baseline="0">
                <a:solidFill>
                  <a:schemeClr val="dk1"/>
                </a:solidFill>
                <a:latin typeface="Comic Sans MS"/>
                <a:ea typeface="Comic Sans MS"/>
                <a:cs typeface="Comic Sans MS"/>
                <a:sym typeface="Comic Sans MS"/>
              </a:rPr>
              <a:t>Jennings Bryan among</a:t>
            </a:r>
            <a:br>
              <a:rPr lang="en-US" sz="2600" b="1" i="0" u="none" strike="noStrike" cap="none" baseline="0">
                <a:solidFill>
                  <a:schemeClr val="dk1"/>
                </a:solidFill>
                <a:latin typeface="Comic Sans MS"/>
                <a:ea typeface="Comic Sans MS"/>
                <a:cs typeface="Comic Sans MS"/>
                <a:sym typeface="Comic Sans MS"/>
              </a:rPr>
            </a:br>
            <a:r>
              <a:rPr lang="en-US" sz="2600" b="1" i="0" u="none" strike="noStrike" cap="none" baseline="0">
                <a:solidFill>
                  <a:schemeClr val="dk1"/>
                </a:solidFill>
                <a:latin typeface="Comic Sans MS"/>
                <a:ea typeface="Comic Sans MS"/>
                <a:cs typeface="Comic Sans MS"/>
                <a:sym typeface="Comic Sans MS"/>
              </a:rPr>
              <a:t>the leaders.</a:t>
            </a:r>
          </a:p>
          <a:p>
            <a:pPr marL="398462" marR="0" lvl="0" indent="-398462" algn="l" rtl="0">
              <a:lnSpc>
                <a:spcPct val="100000"/>
              </a:lnSpc>
              <a:spcBef>
                <a:spcPts val="1300"/>
              </a:spcBef>
              <a:spcAft>
                <a:spcPts val="0"/>
              </a:spcAft>
              <a:buClr>
                <a:schemeClr val="dk1"/>
              </a:buClr>
              <a:buSzPct val="100000"/>
              <a:buFont typeface="Comic Sans MS"/>
              <a:buChar char="•"/>
            </a:pPr>
            <a:r>
              <a:rPr lang="en-US" sz="2600" b="1" i="0" u="none" strike="noStrike" cap="none" baseline="0">
                <a:solidFill>
                  <a:schemeClr val="dk1"/>
                </a:solidFill>
                <a:latin typeface="Comic Sans MS"/>
                <a:ea typeface="Comic Sans MS"/>
                <a:cs typeface="Comic Sans MS"/>
                <a:sym typeface="Comic Sans MS"/>
              </a:rPr>
              <a:t>Campaigned against the annexation of the</a:t>
            </a:r>
            <a:br>
              <a:rPr lang="en-US" sz="2600" b="1" i="0" u="none" strike="noStrike" cap="none" baseline="0">
                <a:solidFill>
                  <a:schemeClr val="dk1"/>
                </a:solidFill>
                <a:latin typeface="Comic Sans MS"/>
                <a:ea typeface="Comic Sans MS"/>
                <a:cs typeface="Comic Sans MS"/>
                <a:sym typeface="Comic Sans MS"/>
              </a:rPr>
            </a:br>
            <a:r>
              <a:rPr lang="en-US" sz="2600" b="1" i="0" u="none" strike="noStrike" cap="none" baseline="0">
                <a:solidFill>
                  <a:srgbClr val="FF0000"/>
                </a:solidFill>
                <a:latin typeface="Comic Sans MS"/>
                <a:ea typeface="Comic Sans MS"/>
                <a:cs typeface="Comic Sans MS"/>
                <a:sym typeface="Comic Sans MS"/>
              </a:rPr>
              <a:t>Philippines</a:t>
            </a:r>
            <a:r>
              <a:rPr lang="en-US" sz="2600" b="1" i="0" u="none" strike="noStrike" cap="none" baseline="0">
                <a:solidFill>
                  <a:schemeClr val="dk1"/>
                </a:solidFill>
                <a:latin typeface="Comic Sans MS"/>
                <a:ea typeface="Comic Sans MS"/>
                <a:cs typeface="Comic Sans MS"/>
                <a:sym typeface="Comic Sans MS"/>
              </a:rPr>
              <a:t> and other</a:t>
            </a:r>
            <a:br>
              <a:rPr lang="en-US" sz="2600" b="1" i="0" u="none" strike="noStrike" cap="none" baseline="0">
                <a:solidFill>
                  <a:schemeClr val="dk1"/>
                </a:solidFill>
                <a:latin typeface="Comic Sans MS"/>
                <a:ea typeface="Comic Sans MS"/>
                <a:cs typeface="Comic Sans MS"/>
                <a:sym typeface="Comic Sans MS"/>
              </a:rPr>
            </a:br>
            <a:r>
              <a:rPr lang="en-US" sz="2600" b="1" i="0" u="none" strike="noStrike" cap="none" baseline="0">
                <a:solidFill>
                  <a:schemeClr val="dk1"/>
                </a:solidFill>
                <a:latin typeface="Comic Sans MS"/>
                <a:ea typeface="Comic Sans MS"/>
                <a:cs typeface="Comic Sans MS"/>
                <a:sym typeface="Comic Sans MS"/>
              </a:rPr>
              <a:t>acts of </a:t>
            </a:r>
            <a:r>
              <a:rPr lang="en-US" sz="2600" b="1" i="0" u="none" strike="noStrike" cap="none" baseline="0">
                <a:solidFill>
                  <a:srgbClr val="FF0000"/>
                </a:solidFill>
                <a:latin typeface="Comic Sans MS"/>
                <a:ea typeface="Comic Sans MS"/>
                <a:cs typeface="Comic Sans MS"/>
                <a:sym typeface="Comic Sans MS"/>
              </a:rPr>
              <a:t>imperialism</a:t>
            </a:r>
            <a:r>
              <a:rPr lang="en-US" sz="2600" b="1" i="0" u="none" strike="noStrike" cap="none" baseline="0">
                <a:solidFill>
                  <a:schemeClr val="dk1"/>
                </a:solidFill>
                <a:latin typeface="Comic Sans MS"/>
                <a:ea typeface="Comic Sans MS"/>
                <a:cs typeface="Comic Sans MS"/>
                <a:sym typeface="Comic Sans MS"/>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381000" y="2286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000" b="1" i="1" u="none" strike="noStrike" cap="none" baseline="0">
                <a:solidFill>
                  <a:srgbClr val="000099"/>
                </a:solidFill>
                <a:latin typeface="Comic Sans MS"/>
                <a:ea typeface="Comic Sans MS"/>
                <a:cs typeface="Comic Sans MS"/>
                <a:sym typeface="Comic Sans MS"/>
              </a:rPr>
              <a:t>The Imperialist Taylor</a:t>
            </a:r>
          </a:p>
        </p:txBody>
      </p:sp>
      <p:pic>
        <p:nvPicPr>
          <p:cNvPr id="240" name="Shape 240"/>
          <p:cNvPicPr preferRelativeResize="0"/>
          <p:nvPr/>
        </p:nvPicPr>
        <p:blipFill rotWithShape="1">
          <a:blip r:embed="rId3">
            <a:alphaModFix/>
          </a:blip>
          <a:srcRect/>
          <a:stretch/>
        </p:blipFill>
        <p:spPr>
          <a:xfrm>
            <a:off x="2209800" y="1143000"/>
            <a:ext cx="4716462" cy="5257799"/>
          </a:xfrm>
          <a:prstGeom prst="rect">
            <a:avLst/>
          </a:prstGeom>
          <a:noFill/>
          <a:ln w="9525" cap="flat" cmpd="sng">
            <a:solidFill>
              <a:srgbClr val="000099"/>
            </a:solidFill>
            <a:prstDash val="solid"/>
            <a:miter/>
            <a:headEnd type="none" w="med" len="med"/>
            <a:tailEnd type="none" w="med" len="med"/>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381000" y="3048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000" b="1" i="1" u="none" strike="noStrike" cap="none" baseline="0">
                <a:solidFill>
                  <a:srgbClr val="000099"/>
                </a:solidFill>
                <a:latin typeface="Comic Sans MS"/>
                <a:ea typeface="Comic Sans MS"/>
                <a:cs typeface="Comic Sans MS"/>
                <a:sym typeface="Comic Sans MS"/>
              </a:rPr>
              <a:t>Our “Sphere of Influence”</a:t>
            </a:r>
          </a:p>
        </p:txBody>
      </p:sp>
      <p:pic>
        <p:nvPicPr>
          <p:cNvPr id="246" name="Shape 246"/>
          <p:cNvPicPr preferRelativeResize="0"/>
          <p:nvPr/>
        </p:nvPicPr>
        <p:blipFill rotWithShape="1">
          <a:blip r:embed="rId3">
            <a:alphaModFix/>
          </a:blip>
          <a:srcRect t="1449"/>
          <a:stretch/>
        </p:blipFill>
        <p:spPr>
          <a:xfrm>
            <a:off x="2209800" y="1295400"/>
            <a:ext cx="4684711" cy="5181600"/>
          </a:xfrm>
          <a:prstGeom prst="rect">
            <a:avLst/>
          </a:prstGeom>
          <a:noFill/>
          <a:ln w="9525" cap="flat" cmpd="sng">
            <a:solidFill>
              <a:srgbClr val="000099"/>
            </a:solidFill>
            <a:prstDash val="solid"/>
            <a:miter/>
            <a:headEnd type="none" w="med" len="med"/>
            <a:tailEnd type="none" w="med" len="med"/>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520750" y="149550"/>
            <a:ext cx="7772400" cy="1470000"/>
          </a:xfrm>
          <a:prstGeom prst="rect">
            <a:avLst/>
          </a:prstGeom>
        </p:spPr>
        <p:txBody>
          <a:bodyPr lIns="91425" tIns="91425" rIns="91425" bIns="91425" anchor="t" anchorCtr="0">
            <a:noAutofit/>
          </a:bodyPr>
          <a:lstStyle/>
          <a:p>
            <a:pPr rtl="0">
              <a:spcBef>
                <a:spcPts val="0"/>
              </a:spcBef>
              <a:buNone/>
            </a:pPr>
            <a:r>
              <a:rPr lang="en-US" sz="3000"/>
              <a:t>Reflection:</a:t>
            </a:r>
          </a:p>
          <a:p>
            <a:pPr>
              <a:spcBef>
                <a:spcPts val="0"/>
              </a:spcBef>
              <a:buNone/>
            </a:pPr>
            <a:r>
              <a:rPr lang="en-US" sz="3000"/>
              <a:t>Write a paragraph addressing the following questions</a:t>
            </a:r>
          </a:p>
        </p:txBody>
      </p:sp>
      <p:sp>
        <p:nvSpPr>
          <p:cNvPr id="253" name="Shape 253"/>
          <p:cNvSpPr txBox="1">
            <a:spLocks noGrp="1"/>
          </p:cNvSpPr>
          <p:nvPr>
            <p:ph type="subTitle" idx="1"/>
          </p:nvPr>
        </p:nvSpPr>
        <p:spPr>
          <a:xfrm>
            <a:off x="420850" y="1710225"/>
            <a:ext cx="7872299" cy="1752600"/>
          </a:xfrm>
          <a:prstGeom prst="rect">
            <a:avLst/>
          </a:prstGeom>
        </p:spPr>
        <p:txBody>
          <a:bodyPr lIns="91425" tIns="91425" rIns="91425" bIns="91425" anchor="t" anchorCtr="0">
            <a:noAutofit/>
          </a:bodyPr>
          <a:lstStyle/>
          <a:p>
            <a:pPr marL="457200" lvl="0" indent="-381000" algn="l" rtl="0">
              <a:spcBef>
                <a:spcPts val="0"/>
              </a:spcBef>
              <a:buSzPct val="100000"/>
              <a:buAutoNum type="arabicPeriod"/>
            </a:pPr>
            <a:r>
              <a:rPr lang="en-US" sz="2400"/>
              <a:t>How big is your personal  “sphere of influence”? Who is involved in your sphere and in what ways are they impacted by you?</a:t>
            </a:r>
          </a:p>
          <a:p>
            <a:pPr marL="457200" lvl="0" indent="-381000" algn="l" rtl="0">
              <a:spcBef>
                <a:spcPts val="0"/>
              </a:spcBef>
              <a:buSzPct val="100000"/>
              <a:buAutoNum type="arabicPeriod"/>
            </a:pPr>
            <a:r>
              <a:rPr lang="en-US" sz="2400"/>
              <a:t>Who’s spheres of influence are you a part of? In what ways do the people around you influence your thoughts and behaviors?</a:t>
            </a:r>
          </a:p>
          <a:p>
            <a:pPr marL="457200" lvl="0" indent="-381000" algn="l">
              <a:spcBef>
                <a:spcPts val="0"/>
              </a:spcBef>
              <a:buSzPct val="100000"/>
              <a:buAutoNum type="arabicPeriod"/>
            </a:pPr>
            <a:r>
              <a:rPr lang="en-US" sz="2400"/>
              <a:t>How are individuals’ spheres of influence similar and different from a country’s?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5400" b="0" i="0" u="none" strike="noStrike" cap="none" baseline="0">
                <a:solidFill>
                  <a:srgbClr val="000099"/>
                </a:solidFill>
                <a:latin typeface="Comic Sans MS"/>
                <a:ea typeface="Comic Sans MS"/>
                <a:cs typeface="Comic Sans MS"/>
                <a:sym typeface="Comic Sans MS"/>
              </a:rPr>
              <a:t>Problems in Cuba</a:t>
            </a:r>
          </a:p>
        </p:txBody>
      </p:sp>
      <p:sp>
        <p:nvSpPr>
          <p:cNvPr id="72" name="Shape 72"/>
          <p:cNvSpPr txBox="1">
            <a:spLocks noGrp="1"/>
          </p:cNvSpPr>
          <p:nvPr>
            <p:ph type="body" idx="1"/>
          </p:nvPr>
        </p:nvSpPr>
        <p:spPr>
          <a:xfrm>
            <a:off x="457200" y="1600200"/>
            <a:ext cx="4037012" cy="48006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Cubans rebelled between 1868-78 fighting for </a:t>
            </a:r>
            <a:r>
              <a:rPr lang="en-US" sz="2400" b="1" i="0" u="sng" strike="noStrike" cap="none" baseline="0">
                <a:solidFill>
                  <a:srgbClr val="FF0000"/>
                </a:solidFill>
                <a:latin typeface="Arial"/>
                <a:ea typeface="Arial"/>
                <a:cs typeface="Arial"/>
                <a:sym typeface="Arial"/>
              </a:rPr>
              <a:t>independence</a:t>
            </a:r>
            <a:r>
              <a:rPr lang="en-US" sz="2400" b="0" i="0" u="none" strike="noStrike" cap="none" baseline="0">
                <a:solidFill>
                  <a:schemeClr val="dk1"/>
                </a:solidFill>
                <a:latin typeface="Arial"/>
                <a:ea typeface="Arial"/>
                <a:cs typeface="Arial"/>
                <a:sym typeface="Arial"/>
              </a:rPr>
              <a:t> from </a:t>
            </a:r>
            <a:r>
              <a:rPr lang="en-US" sz="2400" b="1" i="0" u="sng" strike="noStrike" cap="none" baseline="0">
                <a:solidFill>
                  <a:srgbClr val="FF0000"/>
                </a:solidFill>
                <a:latin typeface="Arial"/>
                <a:ea typeface="Arial"/>
                <a:cs typeface="Arial"/>
                <a:sym typeface="Arial"/>
              </a:rPr>
              <a:t>Spain</a:t>
            </a:r>
            <a:r>
              <a:rPr lang="en-US" sz="2400" b="0" i="0" u="none" strike="noStrike" cap="none" baseline="0">
                <a:solidFill>
                  <a:schemeClr val="dk1"/>
                </a:solidFill>
                <a:latin typeface="Arial"/>
                <a:ea typeface="Arial"/>
                <a:cs typeface="Arial"/>
                <a:sym typeface="Arial"/>
              </a:rPr>
              <a:t>, but it failed</a:t>
            </a:r>
          </a:p>
          <a:p>
            <a:pPr marL="342900" marR="0" lvl="0" indent="-342900" algn="l" rtl="0">
              <a:lnSpc>
                <a:spcPct val="100000"/>
              </a:lnSpc>
              <a:spcBef>
                <a:spcPts val="480"/>
              </a:spcBef>
              <a:spcAft>
                <a:spcPts val="0"/>
              </a:spcAft>
              <a:buClr>
                <a:srgbClr val="FF0000"/>
              </a:buClr>
              <a:buSzPct val="100000"/>
              <a:buFont typeface="Arial"/>
              <a:buChar char="•"/>
            </a:pPr>
            <a:r>
              <a:rPr lang="en-US" sz="2400" b="1" i="0" u="sng" strike="noStrike" cap="none" baseline="0">
                <a:solidFill>
                  <a:srgbClr val="FF0000"/>
                </a:solidFill>
                <a:latin typeface="Arial"/>
                <a:ea typeface="Arial"/>
                <a:cs typeface="Arial"/>
                <a:sym typeface="Arial"/>
              </a:rPr>
              <a:t>José Martí</a:t>
            </a:r>
            <a:r>
              <a:rPr lang="en-US" sz="2400" b="1" i="0" u="none" strike="noStrike" cap="none" baseline="0">
                <a:solidFill>
                  <a:srgbClr val="FF0000"/>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launched another war for independence from Spain in 1895.</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Americans interested because lots of natural resources are close to them!!! (economic)</a:t>
            </a:r>
          </a:p>
        </p:txBody>
      </p:sp>
      <p:pic>
        <p:nvPicPr>
          <p:cNvPr id="73" name="Shape 73"/>
          <p:cNvPicPr preferRelativeResize="0">
            <a:picLocks noGrp="1"/>
          </p:cNvPicPr>
          <p:nvPr>
            <p:ph type="clipArt" idx="4294967295"/>
          </p:nvPr>
        </p:nvPicPr>
        <p:blipFill rotWithShape="1">
          <a:blip r:embed="rId3">
            <a:alphaModFix/>
          </a:blip>
          <a:srcRect/>
          <a:stretch/>
        </p:blipFill>
        <p:spPr>
          <a:xfrm>
            <a:off x="4711700" y="1600200"/>
            <a:ext cx="3895724" cy="452324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715962"/>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400" b="0" i="0" u="none" strike="noStrike" cap="none" baseline="0">
                <a:solidFill>
                  <a:srgbClr val="000099"/>
                </a:solidFill>
                <a:latin typeface="Comic Sans MS"/>
                <a:ea typeface="Comic Sans MS"/>
                <a:cs typeface="Comic Sans MS"/>
                <a:sym typeface="Comic Sans MS"/>
              </a:rPr>
              <a:t>Problems in Cuba Cont.</a:t>
            </a:r>
          </a:p>
        </p:txBody>
      </p:sp>
      <p:sp>
        <p:nvSpPr>
          <p:cNvPr id="79" name="Shape 79"/>
          <p:cNvSpPr txBox="1">
            <a:spLocks noGrp="1"/>
          </p:cNvSpPr>
          <p:nvPr>
            <p:ph type="body" idx="1"/>
          </p:nvPr>
        </p:nvSpPr>
        <p:spPr>
          <a:xfrm>
            <a:off x="152400" y="1066800"/>
            <a:ext cx="3276600" cy="452596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742950" marR="0" lvl="1" indent="-285750" algn="l" rtl="0">
              <a:lnSpc>
                <a:spcPct val="90000"/>
              </a:lnSpc>
              <a:spcBef>
                <a:spcPts val="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742950" marR="0" lvl="1" indent="-285750" algn="l" rtl="0">
              <a:lnSpc>
                <a:spcPct val="9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742950" marR="0" lvl="1" indent="-285750" algn="l" rtl="0">
              <a:lnSpc>
                <a:spcPct val="90000"/>
              </a:lnSpc>
              <a:spcBef>
                <a:spcPts val="4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Spanish General Valeriano Weyler </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Put many civilians in barbed-wire </a:t>
            </a:r>
            <a:r>
              <a:rPr lang="en-US" sz="2000" b="1" i="0" u="sng" strike="noStrike" cap="none" baseline="0">
                <a:solidFill>
                  <a:srgbClr val="FF0000"/>
                </a:solidFill>
                <a:latin typeface="Arial"/>
                <a:ea typeface="Arial"/>
                <a:cs typeface="Arial"/>
                <a:sym typeface="Arial"/>
              </a:rPr>
              <a:t>concentration camps</a:t>
            </a:r>
          </a:p>
        </p:txBody>
      </p:sp>
      <p:pic>
        <p:nvPicPr>
          <p:cNvPr id="80" name="Shape 80"/>
          <p:cNvPicPr preferRelativeResize="0"/>
          <p:nvPr/>
        </p:nvPicPr>
        <p:blipFill rotWithShape="1">
          <a:blip r:embed="rId3">
            <a:alphaModFix/>
          </a:blip>
          <a:srcRect/>
          <a:stretch/>
        </p:blipFill>
        <p:spPr>
          <a:xfrm>
            <a:off x="6553200" y="1219200"/>
            <a:ext cx="2276475" cy="4781550"/>
          </a:xfrm>
          <a:prstGeom prst="rect">
            <a:avLst/>
          </a:prstGeom>
          <a:noFill/>
          <a:ln w="9525" cap="flat" cmpd="sng">
            <a:solidFill>
              <a:srgbClr val="000064"/>
            </a:solidFill>
            <a:prstDash val="solid"/>
            <a:miter/>
            <a:headEnd type="none" w="med" len="med"/>
            <a:tailEnd type="none" w="med" len="med"/>
          </a:ln>
        </p:spPr>
      </p:pic>
      <p:pic>
        <p:nvPicPr>
          <p:cNvPr id="81" name="Shape 81"/>
          <p:cNvPicPr preferRelativeResize="0"/>
          <p:nvPr/>
        </p:nvPicPr>
        <p:blipFill rotWithShape="1">
          <a:blip r:embed="rId4">
            <a:alphaModFix/>
          </a:blip>
          <a:srcRect/>
          <a:stretch/>
        </p:blipFill>
        <p:spPr>
          <a:xfrm>
            <a:off x="3581400" y="1905000"/>
            <a:ext cx="2786062" cy="3200399"/>
          </a:xfrm>
          <a:prstGeom prst="rect">
            <a:avLst/>
          </a:prstGeom>
          <a:noFill/>
          <a:ln w="9525" cap="flat" cmpd="sng">
            <a:solidFill>
              <a:srgbClr val="000064"/>
            </a:solidFill>
            <a:prstDash val="solid"/>
            <a:miter/>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5400" b="0" i="0" u="none" strike="noStrike" cap="none" baseline="0">
                <a:solidFill>
                  <a:srgbClr val="000099"/>
                </a:solidFill>
                <a:latin typeface="Comic Sans MS"/>
                <a:ea typeface="Comic Sans MS"/>
                <a:cs typeface="Comic Sans MS"/>
                <a:sym typeface="Comic Sans MS"/>
              </a:rPr>
              <a:t>Yellow Journalism</a:t>
            </a:r>
          </a:p>
        </p:txBody>
      </p:sp>
      <p:sp>
        <p:nvSpPr>
          <p:cNvPr id="87" name="Shape 87"/>
          <p:cNvSpPr txBox="1">
            <a:spLocks noGrp="1"/>
          </p:cNvSpPr>
          <p:nvPr>
            <p:ph type="body" idx="1"/>
          </p:nvPr>
        </p:nvSpPr>
        <p:spPr>
          <a:xfrm>
            <a:off x="457200" y="1600200"/>
            <a:ext cx="8229600" cy="4525961"/>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What is yellow journalism? </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Sensational style of writing that </a:t>
            </a:r>
            <a:r>
              <a:rPr lang="en-US" sz="2400" b="1" i="0" u="sng" strike="noStrike" cap="none" baseline="0">
                <a:solidFill>
                  <a:srgbClr val="FF0000"/>
                </a:solidFill>
                <a:latin typeface="Arial"/>
                <a:ea typeface="Arial"/>
                <a:cs typeface="Arial"/>
                <a:sym typeface="Arial"/>
              </a:rPr>
              <a:t>exaggerates</a:t>
            </a:r>
            <a:r>
              <a:rPr lang="en-US" sz="2400" b="0" i="0" u="none" strike="noStrike" cap="none" baseline="0">
                <a:solidFill>
                  <a:schemeClr val="dk1"/>
                </a:solidFill>
                <a:latin typeface="Arial"/>
                <a:ea typeface="Arial"/>
                <a:cs typeface="Arial"/>
                <a:sym typeface="Arial"/>
              </a:rPr>
              <a:t> the news to lure and enrage readers</a:t>
            </a:r>
          </a:p>
          <a:p>
            <a:pPr marL="342900" marR="0" lvl="0" indent="-342900" algn="l" rtl="0">
              <a:lnSpc>
                <a:spcPct val="90000"/>
              </a:lnSpc>
              <a:spcBef>
                <a:spcPts val="560"/>
              </a:spcBef>
              <a:spcAft>
                <a:spcPts val="0"/>
              </a:spcAft>
              <a:buClr>
                <a:schemeClr val="dk1"/>
              </a:buClr>
              <a:buSzPct val="100000"/>
              <a:buFont typeface="Arial"/>
              <a:buChar char="•"/>
            </a:pPr>
            <a:r>
              <a:rPr lang="en-US" sz="2800" b="0" i="1" u="none" strike="noStrike" cap="none" baseline="0">
                <a:solidFill>
                  <a:schemeClr val="dk1"/>
                </a:solidFill>
                <a:latin typeface="Arial"/>
                <a:ea typeface="Arial"/>
                <a:cs typeface="Arial"/>
                <a:sym typeface="Arial"/>
              </a:rPr>
              <a:t>New York Journal</a:t>
            </a:r>
            <a:r>
              <a:rPr lang="en-US" sz="2800" b="0" i="0" u="none" strike="noStrike" cap="none" baseline="0">
                <a:solidFill>
                  <a:schemeClr val="dk1"/>
                </a:solidFill>
                <a:latin typeface="Arial"/>
                <a:ea typeface="Arial"/>
                <a:cs typeface="Arial"/>
                <a:sym typeface="Arial"/>
              </a:rPr>
              <a:t> was owned by  </a:t>
            </a:r>
            <a:r>
              <a:rPr lang="en-US" sz="2800" b="1" i="0" u="sng" strike="noStrike" cap="none" baseline="0">
                <a:solidFill>
                  <a:srgbClr val="FF0000"/>
                </a:solidFill>
                <a:latin typeface="Arial"/>
                <a:ea typeface="Arial"/>
                <a:cs typeface="Arial"/>
                <a:sym typeface="Arial"/>
              </a:rPr>
              <a:t>William Randolph Hearst</a:t>
            </a:r>
            <a:r>
              <a:rPr lang="en-US" sz="2800" b="0" i="0" u="none" strike="noStrike" cap="none" baseline="0">
                <a:solidFill>
                  <a:schemeClr val="dk1"/>
                </a:solidFill>
                <a:latin typeface="Arial"/>
                <a:ea typeface="Arial"/>
                <a:cs typeface="Arial"/>
                <a:sym typeface="Arial"/>
              </a:rPr>
              <a:t> </a:t>
            </a:r>
          </a:p>
          <a:p>
            <a:pPr marL="342900" marR="0" lvl="0" indent="-342900" algn="l" rtl="0">
              <a:lnSpc>
                <a:spcPct val="90000"/>
              </a:lnSpc>
              <a:spcBef>
                <a:spcPts val="560"/>
              </a:spcBef>
              <a:spcAft>
                <a:spcPts val="0"/>
              </a:spcAft>
              <a:buClr>
                <a:schemeClr val="dk1"/>
              </a:buClr>
              <a:buSzPct val="100000"/>
              <a:buFont typeface="Arial"/>
              <a:buChar char="•"/>
            </a:pPr>
            <a:r>
              <a:rPr lang="en-US" sz="2800" b="0" i="1" u="none" strike="noStrike" cap="none" baseline="0">
                <a:solidFill>
                  <a:schemeClr val="dk1"/>
                </a:solidFill>
                <a:latin typeface="Arial"/>
                <a:ea typeface="Arial"/>
                <a:cs typeface="Arial"/>
                <a:sym typeface="Arial"/>
              </a:rPr>
              <a:t>New York World</a:t>
            </a:r>
            <a:r>
              <a:rPr lang="en-US" sz="2800" b="0" i="0" u="none" strike="noStrike" cap="none" baseline="0">
                <a:solidFill>
                  <a:schemeClr val="dk1"/>
                </a:solidFill>
                <a:latin typeface="Arial"/>
                <a:ea typeface="Arial"/>
                <a:cs typeface="Arial"/>
                <a:sym typeface="Arial"/>
              </a:rPr>
              <a:t> was owned by </a:t>
            </a:r>
            <a:r>
              <a:rPr lang="en-US" sz="2800" b="1" i="0" u="sng" strike="noStrike" cap="none" baseline="0">
                <a:solidFill>
                  <a:srgbClr val="FF0000"/>
                </a:solidFill>
                <a:latin typeface="Arial"/>
                <a:ea typeface="Arial"/>
                <a:cs typeface="Arial"/>
                <a:sym typeface="Arial"/>
              </a:rPr>
              <a:t>Joseph Pulitzer</a:t>
            </a:r>
          </a:p>
          <a:p>
            <a:pPr marL="342900" marR="0" lvl="0" indent="-342900" algn="l" rtl="0">
              <a:lnSpc>
                <a:spcPct val="90000"/>
              </a:lnSpc>
              <a:spcBef>
                <a:spcPts val="640"/>
              </a:spcBef>
              <a:spcAft>
                <a:spcPts val="0"/>
              </a:spcAft>
              <a:buClr>
                <a:srgbClr val="000099"/>
              </a:buClr>
              <a:buSzPct val="100000"/>
              <a:buFont typeface="Arial"/>
              <a:buChar char="•"/>
            </a:pPr>
            <a:r>
              <a:rPr lang="en-US" sz="3200" b="0" i="0" u="none" strike="noStrike" cap="none" baseline="0">
                <a:solidFill>
                  <a:srgbClr val="000099"/>
                </a:solidFill>
                <a:latin typeface="Arial"/>
                <a:ea typeface="Arial"/>
                <a:cs typeface="Arial"/>
                <a:sym typeface="Arial"/>
              </a:rPr>
              <a:t>Both men did anything to increase war fever</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“You furnish the </a:t>
            </a:r>
            <a:r>
              <a:rPr lang="en-US" sz="2800" b="1" i="0" u="sng" strike="noStrike" cap="none" baseline="0">
                <a:solidFill>
                  <a:srgbClr val="FF0000"/>
                </a:solidFill>
                <a:latin typeface="Arial"/>
                <a:ea typeface="Arial"/>
                <a:cs typeface="Arial"/>
                <a:sym typeface="Arial"/>
              </a:rPr>
              <a:t>pictures</a:t>
            </a:r>
            <a:r>
              <a:rPr lang="en-US" sz="2800" b="0" i="0" u="none" strike="noStrike" cap="none" baseline="0">
                <a:solidFill>
                  <a:schemeClr val="dk1"/>
                </a:solidFill>
                <a:latin typeface="Arial"/>
                <a:ea typeface="Arial"/>
                <a:cs typeface="Arial"/>
                <a:sym typeface="Arial"/>
              </a:rPr>
              <a:t> and I’ll furnish the war”</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William Randolph Hearst to his photographer</a:t>
            </a:r>
          </a:p>
          <a:p>
            <a:pPr marL="342900" marR="0" lvl="0" indent="-342900" algn="l" rtl="0">
              <a:lnSpc>
                <a:spcPct val="90000"/>
              </a:lnSpc>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381000" y="3048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000" b="1" i="0" u="none" strike="noStrike" cap="none" baseline="0">
                <a:solidFill>
                  <a:srgbClr val="000099"/>
                </a:solidFill>
                <a:latin typeface="Comic Sans MS"/>
                <a:ea typeface="Comic Sans MS"/>
                <a:cs typeface="Comic Sans MS"/>
                <a:sym typeface="Comic Sans MS"/>
              </a:rPr>
              <a:t>“Yellow Journalism” &amp; Jingoism</a:t>
            </a:r>
          </a:p>
        </p:txBody>
      </p:sp>
      <p:pic>
        <p:nvPicPr>
          <p:cNvPr id="93" name="Shape 93"/>
          <p:cNvPicPr preferRelativeResize="0"/>
          <p:nvPr/>
        </p:nvPicPr>
        <p:blipFill rotWithShape="1">
          <a:blip r:embed="rId3">
            <a:alphaModFix/>
          </a:blip>
          <a:srcRect/>
          <a:stretch/>
        </p:blipFill>
        <p:spPr>
          <a:xfrm>
            <a:off x="892175" y="1219200"/>
            <a:ext cx="1689100" cy="1981199"/>
          </a:xfrm>
          <a:prstGeom prst="rect">
            <a:avLst/>
          </a:prstGeom>
          <a:noFill/>
          <a:ln w="9525" cap="flat" cmpd="sng">
            <a:solidFill>
              <a:srgbClr val="000099"/>
            </a:solidFill>
            <a:prstDash val="solid"/>
            <a:miter/>
            <a:headEnd type="none" w="med" len="med"/>
            <a:tailEnd type="none" w="med" len="med"/>
          </a:ln>
        </p:spPr>
      </p:pic>
      <p:sp>
        <p:nvSpPr>
          <p:cNvPr id="94" name="Shape 94"/>
          <p:cNvSpPr txBox="1"/>
          <p:nvPr/>
        </p:nvSpPr>
        <p:spPr>
          <a:xfrm>
            <a:off x="457200" y="3200400"/>
            <a:ext cx="25908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40000"/>
              </a:buClr>
              <a:buSzPct val="25000"/>
              <a:buFont typeface="Comic Sans MS"/>
              <a:buNone/>
            </a:pPr>
            <a:r>
              <a:rPr lang="en-US" sz="2400" b="1" i="0" u="none" strike="noStrike" cap="none" baseline="0">
                <a:solidFill>
                  <a:srgbClr val="E40000"/>
                </a:solidFill>
                <a:latin typeface="Comic Sans MS"/>
                <a:ea typeface="Comic Sans MS"/>
                <a:cs typeface="Comic Sans MS"/>
                <a:sym typeface="Comic Sans MS"/>
              </a:rPr>
              <a:t>Joseph Pulitzer</a:t>
            </a:r>
          </a:p>
        </p:txBody>
      </p:sp>
      <p:sp>
        <p:nvSpPr>
          <p:cNvPr id="95" name="Shape 95"/>
          <p:cNvSpPr txBox="1"/>
          <p:nvPr/>
        </p:nvSpPr>
        <p:spPr>
          <a:xfrm>
            <a:off x="152400" y="6172200"/>
            <a:ext cx="41148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40000"/>
              </a:buClr>
              <a:buSzPct val="25000"/>
              <a:buFont typeface="Comic Sans MS"/>
              <a:buNone/>
            </a:pPr>
            <a:r>
              <a:rPr lang="en-US" sz="2400" b="1" i="0" u="none" strike="noStrike" cap="none" baseline="0">
                <a:solidFill>
                  <a:srgbClr val="E40000"/>
                </a:solidFill>
                <a:latin typeface="Comic Sans MS"/>
                <a:ea typeface="Comic Sans MS"/>
                <a:cs typeface="Comic Sans MS"/>
                <a:sym typeface="Comic Sans MS"/>
              </a:rPr>
              <a:t>William Randolph Hearst</a:t>
            </a:r>
          </a:p>
        </p:txBody>
      </p:sp>
      <p:pic>
        <p:nvPicPr>
          <p:cNvPr id="96" name="Shape 96"/>
          <p:cNvPicPr preferRelativeResize="0"/>
          <p:nvPr/>
        </p:nvPicPr>
        <p:blipFill rotWithShape="1">
          <a:blip r:embed="rId4">
            <a:alphaModFix/>
          </a:blip>
          <a:srcRect/>
          <a:stretch/>
        </p:blipFill>
        <p:spPr>
          <a:xfrm>
            <a:off x="838200" y="3886200"/>
            <a:ext cx="1692275" cy="2133599"/>
          </a:xfrm>
          <a:prstGeom prst="rect">
            <a:avLst/>
          </a:prstGeom>
          <a:noFill/>
          <a:ln w="9525" cap="flat" cmpd="sng">
            <a:solidFill>
              <a:srgbClr val="000099"/>
            </a:solidFill>
            <a:prstDash val="solid"/>
            <a:miter/>
            <a:headEnd type="none" w="med" len="med"/>
            <a:tailEnd type="none" w="med" len="med"/>
          </a:ln>
        </p:spPr>
      </p:pic>
      <p:sp>
        <p:nvSpPr>
          <p:cNvPr id="97" name="Shape 97"/>
          <p:cNvSpPr txBox="1"/>
          <p:nvPr/>
        </p:nvSpPr>
        <p:spPr>
          <a:xfrm>
            <a:off x="3962400" y="5105400"/>
            <a:ext cx="4953000"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b="1" i="0" u="none" strike="noStrike" cap="none" baseline="0">
                <a:solidFill>
                  <a:schemeClr val="dk1"/>
                </a:solidFill>
                <a:latin typeface="Comic Sans MS"/>
                <a:ea typeface="Comic Sans MS"/>
                <a:cs typeface="Comic Sans MS"/>
                <a:sym typeface="Comic Sans MS"/>
              </a:rPr>
              <a:t>Jingoism: A belief in violent nationalism. Wanting to go to war!</a:t>
            </a:r>
          </a:p>
        </p:txBody>
      </p:sp>
      <p:pic>
        <p:nvPicPr>
          <p:cNvPr id="98" name="Shape 98"/>
          <p:cNvPicPr preferRelativeResize="0"/>
          <p:nvPr/>
        </p:nvPicPr>
        <p:blipFill rotWithShape="1">
          <a:blip r:embed="rId5">
            <a:alphaModFix/>
          </a:blip>
          <a:srcRect/>
          <a:stretch/>
        </p:blipFill>
        <p:spPr>
          <a:xfrm>
            <a:off x="3962400" y="1295400"/>
            <a:ext cx="4343400" cy="36290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7848600" y="6629400"/>
            <a:ext cx="1371599" cy="2286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00" b="0" i="0" u="none" strike="noStrike" cap="none" baseline="0">
                <a:solidFill>
                  <a:schemeClr val="dk1"/>
                </a:solidFill>
                <a:latin typeface="Arial"/>
                <a:ea typeface="Arial"/>
                <a:cs typeface="Arial"/>
                <a:sym typeface="Arial"/>
              </a:rPr>
              <a:t>yellow journalism</a:t>
            </a:r>
          </a:p>
        </p:txBody>
      </p:sp>
      <p:sp>
        <p:nvSpPr>
          <p:cNvPr id="104" name="Shape 104"/>
          <p:cNvSpPr txBox="1"/>
          <p:nvPr/>
        </p:nvSpPr>
        <p:spPr>
          <a:xfrm>
            <a:off x="0" y="533400"/>
            <a:ext cx="91440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05" name="Shape 105"/>
          <p:cNvSpPr/>
          <p:nvPr/>
        </p:nvSpPr>
        <p:spPr>
          <a:xfrm>
            <a:off x="533400" y="152400"/>
            <a:ext cx="8153400" cy="457200"/>
          </a:xfrm>
          <a:prstGeom prst="rect">
            <a:avLst/>
          </a:prstGeom>
        </p:spPr>
        <p:txBody>
          <a:bodyPr>
            <a:prstTxWarp prst="textPlain">
              <a:avLst/>
            </a:prstTxWarp>
          </a:bodyPr>
          <a:lstStyle/>
          <a:p>
            <a:pPr algn="l"/>
            <a:r>
              <a:rPr b="0" i="1">
                <a:ln w="19050" cap="flat" cmpd="sng">
                  <a:solidFill>
                    <a:schemeClr val="dk1"/>
                  </a:solidFill>
                  <a:prstDash val="solid"/>
                  <a:miter/>
                  <a:headEnd type="none" w="med" len="med"/>
                  <a:tailEnd type="none" w="med" len="med"/>
                </a:ln>
                <a:gradFill>
                  <a:gsLst>
                    <a:gs pos="0">
                      <a:srgbClr val="FFF200"/>
                    </a:gs>
                    <a:gs pos="44999">
                      <a:srgbClr val="FF7A00"/>
                    </a:gs>
                    <a:gs pos="69999">
                      <a:srgbClr val="FF0300"/>
                    </a:gs>
                    <a:gs pos="100000">
                      <a:srgbClr val="4D0808"/>
                    </a:gs>
                  </a:gsLst>
                  <a:lin ang="5400000" scaled="0"/>
                </a:gradFill>
                <a:latin typeface="Arial"/>
              </a:rPr>
              <a:t>YELLOW JOURNALISM </a:t>
            </a:r>
          </a:p>
        </p:txBody>
      </p:sp>
      <p:sp>
        <p:nvSpPr>
          <p:cNvPr id="106" name="Shape 106"/>
          <p:cNvSpPr txBox="1"/>
          <p:nvPr/>
        </p:nvSpPr>
        <p:spPr>
          <a:xfrm>
            <a:off x="0" y="685800"/>
            <a:ext cx="9144000" cy="693737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006666"/>
              </a:buClr>
              <a:buSzPct val="85000"/>
              <a:buFont typeface="Noto Symbol"/>
              <a:buChar char="❖"/>
            </a:pPr>
            <a:r>
              <a:rPr lang="en-US" sz="2800" b="0" i="0" u="none" strike="noStrike" cap="none" baseline="0">
                <a:solidFill>
                  <a:schemeClr val="dk1"/>
                </a:solidFill>
                <a:latin typeface="Arial Black"/>
                <a:ea typeface="Arial Black"/>
                <a:cs typeface="Arial Black"/>
                <a:sym typeface="Arial Black"/>
              </a:rPr>
              <a:t>How long shall Cuban women be the victims of Spanish outrages and lie sobbing and bruised in loathsome prisons?</a:t>
            </a:r>
          </a:p>
          <a:p>
            <a:pPr marL="0" marR="0" lvl="0" indent="0" algn="ctr" rtl="0">
              <a:lnSpc>
                <a:spcPct val="80000"/>
              </a:lnSpc>
              <a:spcBef>
                <a:spcPts val="840"/>
              </a:spcBef>
              <a:spcAft>
                <a:spcPts val="0"/>
              </a:spcAft>
              <a:buClr>
                <a:srgbClr val="006666"/>
              </a:buClr>
              <a:buSzPct val="85000"/>
              <a:buFont typeface="Noto Symbol"/>
              <a:buChar char="❖"/>
            </a:pPr>
            <a:r>
              <a:rPr lang="en-US" sz="2800" b="0" i="0" u="none" strike="noStrike" cap="none" baseline="0">
                <a:solidFill>
                  <a:schemeClr val="dk1"/>
                </a:solidFill>
                <a:latin typeface="Arial Black"/>
                <a:ea typeface="Arial Black"/>
                <a:cs typeface="Arial Black"/>
                <a:sym typeface="Arial Black"/>
              </a:rPr>
              <a:t>How long shall women passengers on vessels flying the American flag be unlawfully seized, stripped and searched by brutal, jeering Spanish officers, in violation of the laws of nations and of the honor of the U.S.?</a:t>
            </a:r>
          </a:p>
          <a:p>
            <a:pPr marL="0" marR="0" lvl="0" indent="0" algn="ctr" rtl="0">
              <a:lnSpc>
                <a:spcPct val="80000"/>
              </a:lnSpc>
              <a:spcBef>
                <a:spcPts val="840"/>
              </a:spcBef>
              <a:spcAft>
                <a:spcPts val="0"/>
              </a:spcAft>
              <a:buClr>
                <a:srgbClr val="006666"/>
              </a:buClr>
              <a:buSzPct val="85000"/>
              <a:buFont typeface="Noto Symbol"/>
              <a:buChar char="❖"/>
            </a:pPr>
            <a:r>
              <a:rPr lang="en-US" sz="2800" b="0" i="0" u="none" strike="noStrike" cap="none" baseline="0">
                <a:solidFill>
                  <a:schemeClr val="dk1"/>
                </a:solidFill>
                <a:latin typeface="Arial Black"/>
                <a:ea typeface="Arial Black"/>
                <a:cs typeface="Arial Black"/>
                <a:sym typeface="Arial Black"/>
              </a:rPr>
              <a:t>How long shall American citizens, arbitrarily arrested while on peaceful and legitimate errands, be immured in foul Spanish prisons without trial?</a:t>
            </a:r>
          </a:p>
          <a:p>
            <a:pPr marL="0" marR="0" lvl="0" indent="0" algn="ctr" rtl="0">
              <a:lnSpc>
                <a:spcPct val="80000"/>
              </a:lnSpc>
              <a:spcBef>
                <a:spcPts val="840"/>
              </a:spcBef>
              <a:spcAft>
                <a:spcPts val="0"/>
              </a:spcAft>
              <a:buClr>
                <a:srgbClr val="006666"/>
              </a:buClr>
              <a:buSzPct val="85000"/>
              <a:buFont typeface="Noto Symbol"/>
              <a:buChar char="❖"/>
            </a:pPr>
            <a:r>
              <a:rPr lang="en-US" sz="2800" b="0" i="0" u="none" strike="noStrike" cap="none" baseline="0">
                <a:solidFill>
                  <a:schemeClr val="dk1"/>
                </a:solidFill>
                <a:latin typeface="Arial Black"/>
                <a:ea typeface="Arial Black"/>
                <a:cs typeface="Arial Black"/>
                <a:sym typeface="Arial Black"/>
              </a:rPr>
              <a:t>How long shall the U.S. sit idle and indifferent within sound and hearing or rapine and murder?</a:t>
            </a:r>
          </a:p>
          <a:p>
            <a:pPr marL="0" marR="0" lvl="0" indent="0" algn="ctr" rtl="0">
              <a:lnSpc>
                <a:spcPct val="80000"/>
              </a:lnSpc>
              <a:spcBef>
                <a:spcPts val="1200"/>
              </a:spcBef>
              <a:spcAft>
                <a:spcPts val="0"/>
              </a:spcAft>
              <a:buClr>
                <a:srgbClr val="0000CC"/>
              </a:buClr>
              <a:buSzPct val="100000"/>
              <a:buFont typeface="Arial Black"/>
              <a:buChar char="❖"/>
            </a:pPr>
            <a:r>
              <a:rPr lang="en-US" sz="4000" b="1" i="1" u="sng" strike="noStrike" cap="none" baseline="0">
                <a:solidFill>
                  <a:srgbClr val="0000CC"/>
                </a:solidFill>
                <a:latin typeface="Arial Black"/>
                <a:ea typeface="Arial Black"/>
                <a:cs typeface="Arial Black"/>
                <a:sym typeface="Arial Black"/>
              </a:rPr>
              <a:t>HOW LONG?</a:t>
            </a:r>
          </a:p>
          <a:p>
            <a:pPr marL="0" marR="0" lvl="0" indent="0" algn="l" rtl="0">
              <a:lnSpc>
                <a:spcPct val="100000"/>
              </a:lnSpc>
              <a:spcBef>
                <a:spcPts val="0"/>
              </a:spcBef>
              <a:spcAft>
                <a:spcPts val="0"/>
              </a:spcAft>
              <a:buNone/>
            </a:pPr>
            <a:endParaRPr sz="4000" b="1" i="1" u="sng" strike="noStrike" cap="none" baseline="0">
              <a:solidFill>
                <a:srgbClr val="0000CC"/>
              </a:solidFill>
              <a:latin typeface="Arial Black"/>
              <a:ea typeface="Arial Black"/>
              <a:cs typeface="Arial Black"/>
              <a:sym typeface="Arial Black"/>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a:stretch/>
        </p:blipFill>
        <p:spPr>
          <a:xfrm>
            <a:off x="1371600" y="0"/>
            <a:ext cx="6324600"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99"/>
              </a:buClr>
              <a:buSzPct val="25000"/>
              <a:buFont typeface="Comic Sans MS"/>
              <a:buNone/>
            </a:pPr>
            <a:r>
              <a:rPr lang="en-US" sz="4800" b="0" i="0" u="none" strike="noStrike" cap="none" baseline="0">
                <a:solidFill>
                  <a:srgbClr val="000099"/>
                </a:solidFill>
                <a:latin typeface="Comic Sans MS"/>
                <a:ea typeface="Comic Sans MS"/>
                <a:cs typeface="Comic Sans MS"/>
                <a:sym typeface="Comic Sans MS"/>
              </a:rPr>
              <a:t>The De Lome Letter</a:t>
            </a:r>
          </a:p>
        </p:txBody>
      </p:sp>
      <p:sp>
        <p:nvSpPr>
          <p:cNvPr id="117" name="Shape 117"/>
          <p:cNvSpPr txBox="1">
            <a:spLocks noGrp="1"/>
          </p:cNvSpPr>
          <p:nvPr>
            <p:ph type="body" idx="1"/>
          </p:nvPr>
        </p:nvSpPr>
        <p:spPr>
          <a:xfrm>
            <a:off x="381000" y="1905000"/>
            <a:ext cx="8205787" cy="4038599"/>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McKinley used </a:t>
            </a:r>
            <a:r>
              <a:rPr lang="en-US" sz="2800" b="1" i="0" u="sng" strike="noStrike" cap="none" baseline="0">
                <a:solidFill>
                  <a:srgbClr val="FF0000"/>
                </a:solidFill>
                <a:latin typeface="Arial"/>
                <a:ea typeface="Arial"/>
                <a:cs typeface="Arial"/>
                <a:sym typeface="Arial"/>
              </a:rPr>
              <a:t>diplomacy</a:t>
            </a:r>
            <a:r>
              <a:rPr lang="en-US" sz="2800" b="0" i="0" u="none" strike="noStrike" cap="none" baseline="0">
                <a:solidFill>
                  <a:schemeClr val="dk1"/>
                </a:solidFill>
                <a:latin typeface="Arial"/>
                <a:ea typeface="Arial"/>
                <a:cs typeface="Arial"/>
                <a:sym typeface="Arial"/>
              </a:rPr>
              <a:t> to mediate the conflict between Spain and Cuba</a:t>
            </a: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Spanish Minister to U.S. wrote a </a:t>
            </a:r>
            <a:r>
              <a:rPr lang="en-US" sz="2800" b="1" i="0" u="sng" strike="noStrike" cap="none" baseline="0">
                <a:solidFill>
                  <a:srgbClr val="FF0000"/>
                </a:solidFill>
                <a:latin typeface="Arial"/>
                <a:ea typeface="Arial"/>
                <a:cs typeface="Arial"/>
                <a:sym typeface="Arial"/>
              </a:rPr>
              <a:t>letter</a:t>
            </a:r>
            <a:r>
              <a:rPr lang="en-US" sz="2800" b="0" i="0" u="none" strike="noStrike" cap="none" baseline="0">
                <a:solidFill>
                  <a:schemeClr val="dk1"/>
                </a:solidFill>
                <a:latin typeface="Arial"/>
                <a:ea typeface="Arial"/>
                <a:cs typeface="Arial"/>
                <a:sym typeface="Arial"/>
              </a:rPr>
              <a:t> calling McKinley </a:t>
            </a:r>
            <a:r>
              <a:rPr lang="en-US" sz="2800" b="0" i="0" u="none" strike="noStrike" cap="none" baseline="0">
                <a:solidFill>
                  <a:srgbClr val="FF0000"/>
                </a:solidFill>
                <a:latin typeface="Arial"/>
                <a:ea typeface="Arial"/>
                <a:cs typeface="Arial"/>
                <a:sym typeface="Arial"/>
              </a:rPr>
              <a:t>“</a:t>
            </a:r>
            <a:r>
              <a:rPr lang="en-US" sz="2800" b="1" i="0" u="sng" strike="noStrike" cap="none" baseline="0">
                <a:solidFill>
                  <a:srgbClr val="FF0000"/>
                </a:solidFill>
                <a:latin typeface="Arial"/>
                <a:ea typeface="Arial"/>
                <a:cs typeface="Arial"/>
                <a:sym typeface="Arial"/>
              </a:rPr>
              <a:t>weak</a:t>
            </a:r>
            <a:r>
              <a:rPr lang="en-US" sz="2800" b="0" i="0" u="none" strike="noStrike" cap="none" baseline="0">
                <a:solidFill>
                  <a:srgbClr val="FF0000"/>
                </a:solidFill>
                <a:latin typeface="Arial"/>
                <a:ea typeface="Arial"/>
                <a:cs typeface="Arial"/>
                <a:sym typeface="Arial"/>
              </a:rPr>
              <a:t>”</a:t>
            </a:r>
          </a:p>
          <a:p>
            <a:pPr marL="342900" marR="0" lvl="0" indent="-34290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Cuban rebel stole it and </a:t>
            </a:r>
            <a:r>
              <a:rPr lang="en-US" sz="2800" b="1" i="0" u="sng" strike="noStrike" cap="none" baseline="0">
                <a:solidFill>
                  <a:srgbClr val="FF0000"/>
                </a:solidFill>
                <a:latin typeface="Arial"/>
                <a:ea typeface="Arial"/>
                <a:cs typeface="Arial"/>
                <a:sym typeface="Arial"/>
              </a:rPr>
              <a:t>Hearst</a:t>
            </a:r>
            <a:r>
              <a:rPr lang="en-US" sz="2800" b="0" i="0" u="none" strike="noStrike" cap="none" baseline="0">
                <a:solidFill>
                  <a:schemeClr val="dk1"/>
                </a:solidFill>
                <a:latin typeface="Arial"/>
                <a:ea typeface="Arial"/>
                <a:cs typeface="Arial"/>
                <a:sym typeface="Arial"/>
              </a:rPr>
              <a:t> published it</a:t>
            </a:r>
          </a:p>
        </p:txBody>
      </p:sp>
    </p:spTree>
  </p:cSld>
  <p:clrMapOvr>
    <a:masterClrMapping/>
  </p:clrMapOvr>
  <p:transition spd="slow">
    <p:cut/>
  </p:transition>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On-screen Show (4:3)</PresentationFormat>
  <Paragraphs>120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Georgia</vt:lpstr>
      <vt:lpstr>Arial Black</vt:lpstr>
      <vt:lpstr>Rokkitt</vt:lpstr>
      <vt:lpstr>Noto Symbol</vt:lpstr>
      <vt:lpstr>Comic Sans MS</vt:lpstr>
      <vt:lpstr>Impact</vt:lpstr>
      <vt:lpstr>Times New Roman</vt:lpstr>
      <vt:lpstr>Arial</vt:lpstr>
      <vt:lpstr>Blank</vt:lpstr>
      <vt:lpstr>PowerPoint Presentation</vt:lpstr>
      <vt:lpstr>Where was the war fought?</vt:lpstr>
      <vt:lpstr>Problems in Cuba</vt:lpstr>
      <vt:lpstr>Problems in Cuba Cont.</vt:lpstr>
      <vt:lpstr>Yellow Journalism</vt:lpstr>
      <vt:lpstr>PowerPoint Presentation</vt:lpstr>
      <vt:lpstr>PowerPoint Presentation</vt:lpstr>
      <vt:lpstr>PowerPoint Presentation</vt:lpstr>
      <vt:lpstr>The De Lome Letter</vt:lpstr>
      <vt:lpstr>PowerPoint Presentation</vt:lpstr>
      <vt:lpstr>Explosion of the Maine</vt:lpstr>
      <vt:lpstr>PowerPoint Presentation</vt:lpstr>
      <vt:lpstr>WAR!</vt:lpstr>
      <vt:lpstr>PowerPoint Presentation</vt:lpstr>
      <vt:lpstr>PowerPoint Presentation</vt:lpstr>
      <vt:lpstr>Invasion of Cuba</vt:lpstr>
      <vt:lpstr>PowerPoint Presentation</vt:lpstr>
      <vt:lpstr>PowerPoint Presentation</vt:lpstr>
      <vt:lpstr>War in the Philippines</vt:lpstr>
      <vt:lpstr>PowerPoint Presentation</vt:lpstr>
      <vt:lpstr>PowerPoint Presentation</vt:lpstr>
      <vt:lpstr>WARM-UP! </vt:lpstr>
      <vt:lpstr>PowerPoint Presentation</vt:lpstr>
      <vt:lpstr>PowerPoint Presentation</vt:lpstr>
      <vt:lpstr>PowerPoint Presentation</vt:lpstr>
      <vt:lpstr>PowerPoint Presentation</vt:lpstr>
      <vt:lpstr>PowerPoint Presentation</vt:lpstr>
      <vt:lpstr>Reflection: Write a paragraph addressing the following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Bischoff, Michael J.</dc:creator>
  <cp:lastModifiedBy>Bischoff, Michael J.</cp:lastModifiedBy>
  <cp:revision>1</cp:revision>
  <dcterms:modified xsi:type="dcterms:W3CDTF">2015-12-01T14:24:08Z</dcterms:modified>
</cp:coreProperties>
</file>