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48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8784749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09183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77907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4119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98959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2393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88381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6354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j.mp/hardingstudentsurvey"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tP8p1uD3-C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izS67QTVAjk"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Do Now- 10/29</a:t>
            </a:r>
          </a:p>
        </p:txBody>
      </p:sp>
      <p:sp>
        <p:nvSpPr>
          <p:cNvPr id="54" name="Shape 54"/>
          <p:cNvSpPr txBox="1">
            <a:spLocks noGrp="1"/>
          </p:cNvSpPr>
          <p:nvPr>
            <p:ph type="body" idx="1"/>
          </p:nvPr>
        </p:nvSpPr>
        <p:spPr>
          <a:xfrm>
            <a:off x="311700" y="1069875"/>
            <a:ext cx="8520599" cy="3416400"/>
          </a:xfrm>
          <a:prstGeom prst="rect">
            <a:avLst/>
          </a:prstGeom>
        </p:spPr>
        <p:txBody>
          <a:bodyPr lIns="91425" tIns="91425" rIns="91425" bIns="91425" anchor="t" anchorCtr="0">
            <a:noAutofit/>
          </a:bodyPr>
          <a:lstStyle/>
          <a:p>
            <a:pPr marL="457200" lvl="0" indent="-381000" rtl="0">
              <a:lnSpc>
                <a:spcPct val="100000"/>
              </a:lnSpc>
              <a:spcBef>
                <a:spcPts val="0"/>
              </a:spcBef>
              <a:spcAft>
                <a:spcPts val="0"/>
              </a:spcAft>
              <a:buClr>
                <a:schemeClr val="dk1"/>
              </a:buClr>
              <a:buSzPct val="100000"/>
              <a:buFont typeface="inherit"/>
              <a:buAutoNum type="arabicPeriod"/>
            </a:pPr>
            <a:r>
              <a:rPr lang="en" sz="2400">
                <a:solidFill>
                  <a:schemeClr val="dk1"/>
                </a:solidFill>
                <a:latin typeface="inherit"/>
                <a:ea typeface="inherit"/>
                <a:cs typeface="inherit"/>
                <a:sym typeface="inherit"/>
              </a:rPr>
              <a:t>Complete the survey at </a:t>
            </a:r>
            <a:r>
              <a:rPr lang="en" sz="2400" u="sng">
                <a:solidFill>
                  <a:schemeClr val="hlink"/>
                </a:solidFill>
                <a:highlight>
                  <a:srgbClr val="FFFFFF"/>
                </a:highlight>
                <a:hlinkClick r:id="rId3"/>
              </a:rPr>
              <a:t>http://j.mp/hardingstudentsurvey</a:t>
            </a:r>
          </a:p>
          <a:p>
            <a:pPr lvl="0" rtl="0">
              <a:lnSpc>
                <a:spcPct val="100000"/>
              </a:lnSpc>
              <a:spcBef>
                <a:spcPts val="0"/>
              </a:spcBef>
              <a:spcAft>
                <a:spcPts val="0"/>
              </a:spcAft>
              <a:buNone/>
            </a:pPr>
            <a:endParaRPr sz="2400">
              <a:solidFill>
                <a:schemeClr val="dk1"/>
              </a:solidFill>
              <a:latin typeface="inherit"/>
              <a:ea typeface="inherit"/>
              <a:cs typeface="inherit"/>
              <a:sym typeface="inherit"/>
            </a:endParaRPr>
          </a:p>
          <a:p>
            <a:pPr lvl="0" rtl="0">
              <a:lnSpc>
                <a:spcPct val="100000"/>
              </a:lnSpc>
              <a:spcBef>
                <a:spcPts val="0"/>
              </a:spcBef>
              <a:spcAft>
                <a:spcPts val="0"/>
              </a:spcAft>
              <a:buNone/>
            </a:pPr>
            <a:endParaRPr sz="2400">
              <a:solidFill>
                <a:schemeClr val="dk1"/>
              </a:solidFill>
              <a:latin typeface="inherit"/>
              <a:ea typeface="inherit"/>
              <a:cs typeface="inherit"/>
              <a:sym typeface="inherit"/>
            </a:endParaRPr>
          </a:p>
          <a:p>
            <a:pPr lvl="0" rtl="0">
              <a:lnSpc>
                <a:spcPct val="100000"/>
              </a:lnSpc>
              <a:spcBef>
                <a:spcPts val="0"/>
              </a:spcBef>
              <a:spcAft>
                <a:spcPts val="0"/>
              </a:spcAft>
              <a:buNone/>
            </a:pPr>
            <a:r>
              <a:rPr lang="en" sz="2400">
                <a:solidFill>
                  <a:schemeClr val="dk1"/>
                </a:solidFill>
                <a:latin typeface="inherit"/>
                <a:ea typeface="inherit"/>
                <a:cs typeface="inherit"/>
                <a:sym typeface="inherit"/>
              </a:rPr>
              <a:t>2. What do you remember about WWI? </a:t>
            </a:r>
          </a:p>
          <a:p>
            <a:pPr lvl="0" rtl="0">
              <a:lnSpc>
                <a:spcPct val="100000"/>
              </a:lnSpc>
              <a:spcBef>
                <a:spcPts val="0"/>
              </a:spcBef>
              <a:spcAft>
                <a:spcPts val="0"/>
              </a:spcAft>
              <a:buNone/>
            </a:pPr>
            <a:r>
              <a:rPr lang="en" sz="2400">
                <a:solidFill>
                  <a:schemeClr val="dk1"/>
                </a:solidFill>
                <a:latin typeface="inherit"/>
                <a:ea typeface="inherit"/>
                <a:cs typeface="inherit"/>
                <a:sym typeface="inherit"/>
              </a:rPr>
              <a:t>Which countries were involved? </a:t>
            </a:r>
          </a:p>
          <a:p>
            <a:pPr lvl="0" rtl="0">
              <a:lnSpc>
                <a:spcPct val="100000"/>
              </a:lnSpc>
              <a:spcBef>
                <a:spcPts val="0"/>
              </a:spcBef>
              <a:spcAft>
                <a:spcPts val="0"/>
              </a:spcAft>
              <a:buNone/>
            </a:pPr>
            <a:r>
              <a:rPr lang="en" sz="2400">
                <a:solidFill>
                  <a:schemeClr val="dk1"/>
                </a:solidFill>
                <a:latin typeface="inherit"/>
                <a:ea typeface="inherit"/>
                <a:cs typeface="inherit"/>
                <a:sym typeface="inherit"/>
              </a:rPr>
              <a:t>What was the outcome? </a:t>
            </a:r>
          </a:p>
          <a:p>
            <a:pPr lvl="0" rtl="0">
              <a:lnSpc>
                <a:spcPct val="100000"/>
              </a:lnSpc>
              <a:spcBef>
                <a:spcPts val="0"/>
              </a:spcBef>
              <a:spcAft>
                <a:spcPts val="0"/>
              </a:spcAft>
              <a:buClr>
                <a:schemeClr val="dk1"/>
              </a:buClr>
              <a:buSzPct val="45833"/>
              <a:buFont typeface="Arial"/>
              <a:buNone/>
            </a:pPr>
            <a:r>
              <a:rPr lang="en" sz="2400">
                <a:solidFill>
                  <a:schemeClr val="dk1"/>
                </a:solidFill>
                <a:latin typeface="inherit"/>
                <a:ea typeface="inherit"/>
                <a:cs typeface="inherit"/>
                <a:sym typeface="inherit"/>
              </a:rPr>
              <a:t>How did it change America? World? </a:t>
            </a:r>
          </a:p>
          <a:p>
            <a:pPr>
              <a:spcBef>
                <a:spcPts val="0"/>
              </a:spcBef>
              <a:buNone/>
            </a:pP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rtl="0">
              <a:spcBef>
                <a:spcPts val="0"/>
              </a:spcBef>
              <a:buNone/>
            </a:pPr>
            <a:r>
              <a:rPr lang="en"/>
              <a:t>What were the MAIN causes of World War I?</a:t>
            </a:r>
          </a:p>
          <a:p>
            <a:pPr>
              <a:spcBef>
                <a:spcPts val="0"/>
              </a:spcBef>
              <a:buNone/>
            </a:pPr>
            <a:endParaRPr/>
          </a:p>
        </p:txBody>
      </p:sp>
      <p:sp>
        <p:nvSpPr>
          <p:cNvPr id="60" name="Shape 60"/>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 sz="2400"/>
              <a:t>MILITARISM</a:t>
            </a:r>
          </a:p>
          <a:p>
            <a:pPr rtl="0">
              <a:spcBef>
                <a:spcPts val="0"/>
              </a:spcBef>
              <a:buNone/>
            </a:pPr>
            <a:r>
              <a:rPr lang="en" sz="2400"/>
              <a:t>ALLIANCES</a:t>
            </a:r>
          </a:p>
          <a:p>
            <a:pPr rtl="0">
              <a:spcBef>
                <a:spcPts val="0"/>
              </a:spcBef>
              <a:buNone/>
            </a:pPr>
            <a:r>
              <a:rPr lang="en" sz="2400"/>
              <a:t>IMPERIALISM</a:t>
            </a:r>
          </a:p>
          <a:p>
            <a:pPr>
              <a:spcBef>
                <a:spcPts val="0"/>
              </a:spcBef>
              <a:buNone/>
            </a:pPr>
            <a:r>
              <a:rPr lang="en" sz="2400"/>
              <a:t>NATIONALISM</a:t>
            </a:r>
          </a:p>
        </p:txBody>
      </p:sp>
      <p:pic>
        <p:nvPicPr>
          <p:cNvPr id="61" name="Shape 61"/>
          <p:cNvPicPr preferRelativeResize="0"/>
          <p:nvPr/>
        </p:nvPicPr>
        <p:blipFill>
          <a:blip r:embed="rId3">
            <a:alphaModFix/>
          </a:blip>
          <a:stretch>
            <a:fillRect/>
          </a:stretch>
        </p:blipFill>
        <p:spPr>
          <a:xfrm>
            <a:off x="3251602" y="1152474"/>
            <a:ext cx="4520026" cy="3786651"/>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185450"/>
            <a:ext cx="8520599" cy="572699"/>
          </a:xfrm>
          <a:prstGeom prst="rect">
            <a:avLst/>
          </a:prstGeom>
        </p:spPr>
        <p:txBody>
          <a:bodyPr lIns="91425" tIns="91425" rIns="91425" bIns="91425" anchor="t" anchorCtr="0">
            <a:noAutofit/>
          </a:bodyPr>
          <a:lstStyle/>
          <a:p>
            <a:pPr>
              <a:spcBef>
                <a:spcPts val="0"/>
              </a:spcBef>
              <a:buNone/>
            </a:pPr>
            <a:r>
              <a:rPr lang="en"/>
              <a:t>Declaration of Neutrality</a:t>
            </a:r>
          </a:p>
        </p:txBody>
      </p:sp>
      <p:sp>
        <p:nvSpPr>
          <p:cNvPr id="67" name="Shape 67"/>
          <p:cNvSpPr txBox="1">
            <a:spLocks noGrp="1"/>
          </p:cNvSpPr>
          <p:nvPr>
            <p:ph type="body" idx="1"/>
          </p:nvPr>
        </p:nvSpPr>
        <p:spPr>
          <a:xfrm>
            <a:off x="3858175" y="1152475"/>
            <a:ext cx="4973999" cy="3416400"/>
          </a:xfrm>
          <a:prstGeom prst="rect">
            <a:avLst/>
          </a:prstGeom>
        </p:spPr>
        <p:txBody>
          <a:bodyPr lIns="91425" tIns="91425" rIns="91425" bIns="91425" anchor="t" anchorCtr="0">
            <a:noAutofit/>
          </a:bodyPr>
          <a:lstStyle/>
          <a:p>
            <a:pPr rtl="0">
              <a:spcBef>
                <a:spcPts val="0"/>
              </a:spcBef>
              <a:buNone/>
            </a:pPr>
            <a:r>
              <a:rPr lang="en">
                <a:latin typeface="Times New Roman"/>
                <a:ea typeface="Times New Roman"/>
                <a:cs typeface="Times New Roman"/>
                <a:sym typeface="Times New Roman"/>
              </a:rPr>
              <a:t>What promise does Wilson make to the American people?</a:t>
            </a:r>
          </a:p>
          <a:p>
            <a:pPr rtl="0">
              <a:spcBef>
                <a:spcPts val="0"/>
              </a:spcBef>
              <a:buNone/>
            </a:pPr>
            <a:r>
              <a:rPr lang="en">
                <a:latin typeface="Times New Roman"/>
                <a:ea typeface="Times New Roman"/>
                <a:cs typeface="Times New Roman"/>
                <a:sym typeface="Times New Roman"/>
              </a:rPr>
              <a:t>Do you think it is possible for him to keep this promise?</a:t>
            </a:r>
          </a:p>
          <a:p>
            <a:pPr lvl="0" rtl="0">
              <a:lnSpc>
                <a:spcPct val="100000"/>
              </a:lnSpc>
              <a:spcBef>
                <a:spcPts val="0"/>
              </a:spcBef>
              <a:spcAft>
                <a:spcPts val="0"/>
              </a:spcAft>
              <a:buNone/>
            </a:pPr>
            <a:r>
              <a:rPr lang="en">
                <a:solidFill>
                  <a:schemeClr val="dk1"/>
                </a:solidFill>
                <a:latin typeface="Times New Roman"/>
                <a:ea typeface="Times New Roman"/>
                <a:cs typeface="Times New Roman"/>
                <a:sym typeface="Times New Roman"/>
              </a:rPr>
              <a:t>2. What does this statement mean to you?</a:t>
            </a:r>
          </a:p>
          <a:p>
            <a:pPr lvl="0" rtl="0">
              <a:lnSpc>
                <a:spcPct val="100000"/>
              </a:lnSpc>
              <a:spcBef>
                <a:spcPts val="0"/>
              </a:spcBef>
              <a:spcAft>
                <a:spcPts val="0"/>
              </a:spcAft>
              <a:buClr>
                <a:schemeClr val="dk1"/>
              </a:buClr>
              <a:buSzPct val="78571"/>
              <a:buFont typeface="Arial"/>
              <a:buNone/>
            </a:pPr>
            <a:r>
              <a:rPr lang="en" sz="1400">
                <a:solidFill>
                  <a:schemeClr val="dk1"/>
                </a:solidFill>
                <a:latin typeface="Times New Roman"/>
                <a:ea typeface="Times New Roman"/>
                <a:cs typeface="Times New Roman"/>
                <a:sym typeface="Times New Roman"/>
              </a:rPr>
              <a:t> </a:t>
            </a:r>
            <a:r>
              <a:rPr lang="en" sz="1400" i="1">
                <a:solidFill>
                  <a:schemeClr val="dk1"/>
                </a:solidFill>
                <a:latin typeface="Times New Roman"/>
                <a:ea typeface="Times New Roman"/>
                <a:cs typeface="Times New Roman"/>
                <a:sym typeface="Times New Roman"/>
              </a:rPr>
              <a:t>The people of the United States are drawn from many nations, and chiefly from the nations now at war. It is natural and inevitable that there should be the utmost variety of sympathy and desire among them with regard to the issues and circumstances of the conflict...the people of the United States … may be divided in camps of hostile opinion,</a:t>
            </a:r>
          </a:p>
          <a:p>
            <a:pPr>
              <a:spcBef>
                <a:spcPts val="0"/>
              </a:spcBef>
              <a:buNone/>
            </a:pPr>
            <a:endParaRPr/>
          </a:p>
        </p:txBody>
      </p:sp>
      <p:pic>
        <p:nvPicPr>
          <p:cNvPr id="68" name="Shape 68"/>
          <p:cNvPicPr preferRelativeResize="0"/>
          <p:nvPr/>
        </p:nvPicPr>
        <p:blipFill>
          <a:blip r:embed="rId3">
            <a:alphaModFix/>
          </a:blip>
          <a:stretch>
            <a:fillRect/>
          </a:stretch>
        </p:blipFill>
        <p:spPr>
          <a:xfrm>
            <a:off x="389375" y="958125"/>
            <a:ext cx="3103050" cy="37803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Do Now 10/30</a:t>
            </a:r>
          </a:p>
        </p:txBody>
      </p:sp>
      <p:sp>
        <p:nvSpPr>
          <p:cNvPr id="74" name="Shape 7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 sz="2400">
                <a:solidFill>
                  <a:schemeClr val="dk1"/>
                </a:solidFill>
                <a:latin typeface="Times New Roman"/>
                <a:ea typeface="Times New Roman"/>
                <a:cs typeface="Times New Roman"/>
                <a:sym typeface="Times New Roman"/>
              </a:rPr>
              <a:t>What does it mean for a country to remain neutral?</a:t>
            </a:r>
          </a:p>
          <a:p>
            <a:pPr>
              <a:spcBef>
                <a:spcPts val="0"/>
              </a:spcBef>
              <a:buNone/>
            </a:pPr>
            <a:r>
              <a:rPr lang="en" sz="2400">
                <a:solidFill>
                  <a:schemeClr val="dk1"/>
                </a:solidFill>
                <a:latin typeface="Times New Roman"/>
                <a:ea typeface="Times New Roman"/>
                <a:cs typeface="Times New Roman"/>
                <a:sym typeface="Times New Roman"/>
              </a:rPr>
              <a:t>Is it good or bad to stay neutral during a conflict?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79275"/>
            <a:ext cx="8520599" cy="572699"/>
          </a:xfrm>
          <a:prstGeom prst="rect">
            <a:avLst/>
          </a:prstGeom>
        </p:spPr>
        <p:txBody>
          <a:bodyPr lIns="91425" tIns="91425" rIns="91425" bIns="91425" anchor="t" anchorCtr="0">
            <a:noAutofit/>
          </a:bodyPr>
          <a:lstStyle/>
          <a:p>
            <a:pPr>
              <a:spcBef>
                <a:spcPts val="0"/>
              </a:spcBef>
              <a:buNone/>
            </a:pPr>
            <a:r>
              <a:rPr lang="en"/>
              <a:t>U.S. Enters the War</a:t>
            </a:r>
          </a:p>
        </p:txBody>
      </p:sp>
      <p:sp>
        <p:nvSpPr>
          <p:cNvPr id="80" name="Shape 80"/>
          <p:cNvSpPr txBox="1">
            <a:spLocks noGrp="1"/>
          </p:cNvSpPr>
          <p:nvPr>
            <p:ph type="body" idx="1"/>
          </p:nvPr>
        </p:nvSpPr>
        <p:spPr>
          <a:xfrm>
            <a:off x="311700" y="562550"/>
            <a:ext cx="8520599" cy="3416400"/>
          </a:xfrm>
          <a:prstGeom prst="rect">
            <a:avLst/>
          </a:prstGeom>
        </p:spPr>
        <p:txBody>
          <a:bodyPr lIns="91425" tIns="91425" rIns="91425" bIns="91425" anchor="t" anchorCtr="0">
            <a:noAutofit/>
          </a:bodyPr>
          <a:lstStyle/>
          <a:p>
            <a:pPr lvl="0" rtl="0">
              <a:lnSpc>
                <a:spcPct val="100000"/>
              </a:lnSpc>
              <a:spcBef>
                <a:spcPts val="0"/>
              </a:spcBef>
              <a:spcAft>
                <a:spcPts val="0"/>
              </a:spcAft>
              <a:buClr>
                <a:schemeClr val="dk1"/>
              </a:buClr>
              <a:buSzPct val="45833"/>
              <a:buFont typeface="Arial"/>
              <a:buNone/>
            </a:pPr>
            <a:r>
              <a:rPr lang="en" sz="2400" u="sng">
                <a:solidFill>
                  <a:srgbClr val="1155CC"/>
                </a:solidFill>
                <a:latin typeface="inherit"/>
                <a:ea typeface="inherit"/>
                <a:cs typeface="inherit"/>
                <a:sym typeface="inherit"/>
                <a:hlinkClick r:id="rId3"/>
              </a:rPr>
              <a:t>https://www.youtube.com/watch?v=tP8p1uD3-Cg</a:t>
            </a:r>
          </a:p>
          <a:p>
            <a:pPr lvl="0" rtl="0">
              <a:lnSpc>
                <a:spcPct val="100000"/>
              </a:lnSpc>
              <a:spcBef>
                <a:spcPts val="0"/>
              </a:spcBef>
              <a:spcAft>
                <a:spcPts val="0"/>
              </a:spcAft>
              <a:buClr>
                <a:schemeClr val="dk1"/>
              </a:buClr>
              <a:buFont typeface="Arial"/>
              <a:buNone/>
            </a:pPr>
            <a:endParaRPr sz="2400">
              <a:solidFill>
                <a:schemeClr val="dk1"/>
              </a:solidFill>
              <a:latin typeface="inherit"/>
              <a:ea typeface="inherit"/>
              <a:cs typeface="inherit"/>
              <a:sym typeface="inherit"/>
            </a:endParaRPr>
          </a:p>
          <a:p>
            <a:pPr lvl="0" rtl="0">
              <a:lnSpc>
                <a:spcPct val="100000"/>
              </a:lnSpc>
              <a:spcBef>
                <a:spcPts val="0"/>
              </a:spcBef>
              <a:spcAft>
                <a:spcPts val="0"/>
              </a:spcAft>
              <a:buClr>
                <a:schemeClr val="dk1"/>
              </a:buClr>
              <a:buSzPct val="45833"/>
              <a:buFont typeface="Arial"/>
              <a:buNone/>
            </a:pPr>
            <a:r>
              <a:rPr lang="en" sz="2400">
                <a:solidFill>
                  <a:schemeClr val="dk1"/>
                </a:solidFill>
                <a:latin typeface="inherit"/>
                <a:ea typeface="inherit"/>
                <a:cs typeface="inherit"/>
                <a:sym typeface="inherit"/>
              </a:rPr>
              <a:t>Discussion:</a:t>
            </a:r>
          </a:p>
          <a:p>
            <a:pPr lvl="0" rtl="0">
              <a:lnSpc>
                <a:spcPct val="100000"/>
              </a:lnSpc>
              <a:spcBef>
                <a:spcPts val="0"/>
              </a:spcBef>
              <a:spcAft>
                <a:spcPts val="0"/>
              </a:spcAft>
              <a:buClr>
                <a:schemeClr val="dk1"/>
              </a:buClr>
              <a:buSzPct val="45833"/>
              <a:buFont typeface="Arial"/>
              <a:buNone/>
            </a:pPr>
            <a:r>
              <a:rPr lang="en" sz="2400">
                <a:solidFill>
                  <a:schemeClr val="dk1"/>
                </a:solidFill>
                <a:latin typeface="inherit"/>
                <a:ea typeface="inherit"/>
                <a:cs typeface="inherit"/>
                <a:sym typeface="inherit"/>
              </a:rPr>
              <a:t>What happened in the war to make the US people rethink their position?</a:t>
            </a:r>
          </a:p>
          <a:p>
            <a:pPr lvl="0" rtl="0">
              <a:lnSpc>
                <a:spcPct val="100000"/>
              </a:lnSpc>
              <a:spcBef>
                <a:spcPts val="0"/>
              </a:spcBef>
              <a:spcAft>
                <a:spcPts val="0"/>
              </a:spcAft>
              <a:buClr>
                <a:schemeClr val="dk1"/>
              </a:buClr>
              <a:buSzPct val="45833"/>
              <a:buFont typeface="Arial"/>
              <a:buNone/>
            </a:pPr>
            <a:r>
              <a:rPr lang="en" sz="2400">
                <a:solidFill>
                  <a:schemeClr val="dk1"/>
                </a:solidFill>
                <a:latin typeface="inherit"/>
                <a:ea typeface="inherit"/>
                <a:cs typeface="inherit"/>
                <a:sym typeface="inherit"/>
              </a:rPr>
              <a:t>What was Wilson’s declaration to the people in 1916? Is this possible?</a:t>
            </a:r>
          </a:p>
          <a:p>
            <a:pPr lvl="0" rtl="0">
              <a:lnSpc>
                <a:spcPct val="100000"/>
              </a:lnSpc>
              <a:spcBef>
                <a:spcPts val="0"/>
              </a:spcBef>
              <a:spcAft>
                <a:spcPts val="0"/>
              </a:spcAft>
              <a:buClr>
                <a:schemeClr val="dk1"/>
              </a:buClr>
              <a:buSzPct val="45833"/>
              <a:buFont typeface="Arial"/>
              <a:buNone/>
            </a:pPr>
            <a:r>
              <a:rPr lang="en" sz="2400">
                <a:solidFill>
                  <a:schemeClr val="dk1"/>
                </a:solidFill>
                <a:latin typeface="inherit"/>
                <a:ea typeface="inherit"/>
                <a:cs typeface="inherit"/>
                <a:sym typeface="inherit"/>
              </a:rPr>
              <a:t>In your opinion, what does the statement  The War to End all Wars mean? </a:t>
            </a:r>
          </a:p>
          <a:p>
            <a:pPr lvl="0" rtl="0">
              <a:lnSpc>
                <a:spcPct val="100000"/>
              </a:lnSpc>
              <a:spcBef>
                <a:spcPts val="0"/>
              </a:spcBef>
              <a:spcAft>
                <a:spcPts val="0"/>
              </a:spcAft>
              <a:buClr>
                <a:schemeClr val="dk1"/>
              </a:buClr>
              <a:buFont typeface="Arial"/>
              <a:buNone/>
            </a:pPr>
            <a:endParaRPr sz="2400">
              <a:solidFill>
                <a:schemeClr val="dk1"/>
              </a:solidFill>
              <a:latin typeface="inherit"/>
              <a:ea typeface="inherit"/>
              <a:cs typeface="inherit"/>
              <a:sym typeface="inherit"/>
            </a:endParaRPr>
          </a:p>
          <a:p>
            <a:pPr lvl="0">
              <a:lnSpc>
                <a:spcPct val="100000"/>
              </a:lnSpc>
              <a:spcBef>
                <a:spcPts val="0"/>
              </a:spcBef>
              <a:spcAft>
                <a:spcPts val="0"/>
              </a:spcAft>
              <a:buClr>
                <a:schemeClr val="dk1"/>
              </a:buClr>
              <a:buSzPct val="45833"/>
              <a:buFont typeface="Arial"/>
              <a:buNone/>
            </a:pPr>
            <a:r>
              <a:rPr lang="en" sz="2400">
                <a:solidFill>
                  <a:schemeClr val="dk1"/>
                </a:solidFill>
                <a:latin typeface="inherit"/>
                <a:ea typeface="inherit"/>
                <a:cs typeface="inherit"/>
                <a:sym typeface="inherit"/>
              </a:rPr>
              <a:t>#1 How did the US’s entry into WW1 affect the nation's already involved in the conflict?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0"/>
            <a:ext cx="8520599" cy="572699"/>
          </a:xfrm>
          <a:prstGeom prst="rect">
            <a:avLst/>
          </a:prstGeom>
        </p:spPr>
        <p:txBody>
          <a:bodyPr lIns="91425" tIns="91425" rIns="91425" bIns="91425" anchor="t" anchorCtr="0">
            <a:noAutofit/>
          </a:bodyPr>
          <a:lstStyle/>
          <a:p>
            <a:pPr rtl="0">
              <a:spcBef>
                <a:spcPts val="0"/>
              </a:spcBef>
              <a:buNone/>
            </a:pPr>
            <a:r>
              <a:rPr lang="en"/>
              <a:t>As you read:</a:t>
            </a:r>
          </a:p>
          <a:p>
            <a:pPr rtl="0">
              <a:spcBef>
                <a:spcPts val="0"/>
              </a:spcBef>
              <a:buNone/>
            </a:pPr>
            <a:endParaRPr/>
          </a:p>
          <a:p>
            <a:pPr>
              <a:spcBef>
                <a:spcPts val="0"/>
              </a:spcBef>
              <a:buNone/>
            </a:pPr>
            <a:endParaRPr/>
          </a:p>
        </p:txBody>
      </p:sp>
      <p:sp>
        <p:nvSpPr>
          <p:cNvPr id="86" name="Shape 86"/>
          <p:cNvSpPr txBox="1">
            <a:spLocks noGrp="1"/>
          </p:cNvSpPr>
          <p:nvPr>
            <p:ph type="body" idx="1"/>
          </p:nvPr>
        </p:nvSpPr>
        <p:spPr>
          <a:xfrm>
            <a:off x="311700" y="518625"/>
            <a:ext cx="8520599" cy="3416400"/>
          </a:xfrm>
          <a:prstGeom prst="rect">
            <a:avLst/>
          </a:prstGeom>
        </p:spPr>
        <p:txBody>
          <a:bodyPr lIns="91425" tIns="91425" rIns="91425" bIns="91425" anchor="t" anchorCtr="0">
            <a:noAutofit/>
          </a:bodyPr>
          <a:lstStyle/>
          <a:p>
            <a:pPr rtl="0">
              <a:spcBef>
                <a:spcPts val="0"/>
              </a:spcBef>
              <a:buNone/>
            </a:pPr>
            <a:r>
              <a:rPr lang="en" sz="2400" u="sng">
                <a:solidFill>
                  <a:srgbClr val="000000"/>
                </a:solidFill>
              </a:rPr>
              <a:t>Underline main ideas</a:t>
            </a:r>
          </a:p>
          <a:p>
            <a:pPr rtl="0">
              <a:spcBef>
                <a:spcPts val="0"/>
              </a:spcBef>
              <a:buNone/>
            </a:pPr>
            <a:r>
              <a:rPr lang="en" sz="2400">
                <a:solidFill>
                  <a:srgbClr val="000000"/>
                </a:solidFill>
              </a:rPr>
              <a:t>Circle </a:t>
            </a:r>
            <a:r>
              <a:rPr lang="en" sz="2400" b="1">
                <a:solidFill>
                  <a:srgbClr val="000000"/>
                </a:solidFill>
              </a:rPr>
              <a:t>bolded </a:t>
            </a:r>
            <a:r>
              <a:rPr lang="en" sz="2400">
                <a:solidFill>
                  <a:srgbClr val="000000"/>
                </a:solidFill>
              </a:rPr>
              <a:t>words and their definitions</a:t>
            </a:r>
          </a:p>
          <a:p>
            <a:pPr rtl="0">
              <a:spcBef>
                <a:spcPts val="0"/>
              </a:spcBef>
              <a:buNone/>
            </a:pPr>
            <a:r>
              <a:rPr lang="en" sz="2400">
                <a:solidFill>
                  <a:srgbClr val="000000"/>
                </a:solidFill>
              </a:rPr>
              <a:t>!! next to exciting/surprising statements</a:t>
            </a:r>
          </a:p>
          <a:p>
            <a:pPr rtl="0">
              <a:spcBef>
                <a:spcPts val="0"/>
              </a:spcBef>
              <a:buNone/>
            </a:pPr>
            <a:r>
              <a:rPr lang="en" sz="2400">
                <a:solidFill>
                  <a:srgbClr val="000000"/>
                </a:solidFill>
              </a:rPr>
              <a:t>?? next to words or statements you do not understand</a:t>
            </a:r>
          </a:p>
          <a:p>
            <a:pPr rtl="0">
              <a:spcBef>
                <a:spcPts val="0"/>
              </a:spcBef>
              <a:buNone/>
            </a:pPr>
            <a:r>
              <a:rPr lang="en" sz="2400">
                <a:solidFill>
                  <a:srgbClr val="000000"/>
                </a:solidFill>
              </a:rPr>
              <a:t>Write any additional notes or questions in the margins</a:t>
            </a:r>
          </a:p>
          <a:p>
            <a:pPr rtl="0">
              <a:spcBef>
                <a:spcPts val="0"/>
              </a:spcBef>
              <a:buNone/>
            </a:pPr>
            <a:r>
              <a:rPr lang="en" sz="2400" b="1" i="1" u="sng">
                <a:solidFill>
                  <a:srgbClr val="000000"/>
                </a:solidFill>
              </a:rPr>
              <a:t>***Annotated reading will be graded along with the worksheet</a:t>
            </a:r>
          </a:p>
          <a:p>
            <a:pPr>
              <a:spcBef>
                <a:spcPts val="0"/>
              </a:spcBef>
              <a:buNone/>
            </a:pPr>
            <a:r>
              <a:rPr lang="en" sz="2400" b="1" i="1" u="sng">
                <a:solidFill>
                  <a:schemeClr val="hlink"/>
                </a:solidFill>
                <a:hlinkClick r:id="rId3"/>
              </a:rPr>
              <a:t>https://www.youtube.com/watch?v=izS67QTVAjk</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182500"/>
            <a:ext cx="8520599" cy="572699"/>
          </a:xfrm>
          <a:prstGeom prst="rect">
            <a:avLst/>
          </a:prstGeom>
        </p:spPr>
        <p:txBody>
          <a:bodyPr lIns="91425" tIns="91425" rIns="91425" bIns="91425" anchor="t" anchorCtr="0">
            <a:noAutofit/>
          </a:bodyPr>
          <a:lstStyle/>
          <a:p>
            <a:pPr>
              <a:spcBef>
                <a:spcPts val="0"/>
              </a:spcBef>
              <a:buNone/>
            </a:pPr>
            <a:r>
              <a:rPr lang="en"/>
              <a:t>Summarize World War I</a:t>
            </a:r>
          </a:p>
        </p:txBody>
      </p:sp>
      <p:sp>
        <p:nvSpPr>
          <p:cNvPr id="92" name="Shape 92"/>
          <p:cNvSpPr txBox="1">
            <a:spLocks noGrp="1"/>
          </p:cNvSpPr>
          <p:nvPr>
            <p:ph type="body" idx="1"/>
          </p:nvPr>
        </p:nvSpPr>
        <p:spPr>
          <a:xfrm>
            <a:off x="263075" y="987175"/>
            <a:ext cx="8520599" cy="3416400"/>
          </a:xfrm>
          <a:prstGeom prst="rect">
            <a:avLst/>
          </a:prstGeom>
        </p:spPr>
        <p:txBody>
          <a:bodyPr lIns="91425" tIns="91425" rIns="91425" bIns="91425" anchor="t" anchorCtr="0">
            <a:noAutofit/>
          </a:bodyPr>
          <a:lstStyle/>
          <a:p>
            <a:pPr rtl="0">
              <a:spcBef>
                <a:spcPts val="0"/>
              </a:spcBef>
              <a:buNone/>
            </a:pPr>
            <a:r>
              <a:rPr lang="en" sz="2400">
                <a:solidFill>
                  <a:srgbClr val="000000"/>
                </a:solidFill>
                <a:latin typeface="Times New Roman"/>
                <a:ea typeface="Times New Roman"/>
                <a:cs typeface="Times New Roman"/>
                <a:sym typeface="Times New Roman"/>
              </a:rPr>
              <a:t>On a lined sheet of paper, summarize the events of World War I and American involvement in the war. </a:t>
            </a:r>
          </a:p>
          <a:p>
            <a:pPr lvl="0" rtl="0">
              <a:lnSpc>
                <a:spcPct val="100000"/>
              </a:lnSpc>
              <a:spcBef>
                <a:spcPts val="0"/>
              </a:spcBef>
              <a:spcAft>
                <a:spcPts val="0"/>
              </a:spcAft>
              <a:buNone/>
            </a:pPr>
            <a:r>
              <a:rPr lang="en" sz="2400">
                <a:solidFill>
                  <a:srgbClr val="000000"/>
                </a:solidFill>
                <a:latin typeface="Times New Roman"/>
                <a:ea typeface="Times New Roman"/>
                <a:cs typeface="Times New Roman"/>
                <a:sym typeface="Times New Roman"/>
              </a:rPr>
              <a:t>Needs to be at least 10-15 sentences in length (multiple paragraphs). </a:t>
            </a:r>
          </a:p>
          <a:p>
            <a:pPr lvl="0" rtl="0">
              <a:lnSpc>
                <a:spcPct val="100000"/>
              </a:lnSpc>
              <a:spcBef>
                <a:spcPts val="0"/>
              </a:spcBef>
              <a:spcAft>
                <a:spcPts val="0"/>
              </a:spcAft>
              <a:buNone/>
            </a:pPr>
            <a:endParaRPr sz="2400">
              <a:solidFill>
                <a:srgbClr val="000000"/>
              </a:solidFill>
              <a:latin typeface="Times New Roman"/>
              <a:ea typeface="Times New Roman"/>
              <a:cs typeface="Times New Roman"/>
              <a:sym typeface="Times New Roman"/>
            </a:endParaRPr>
          </a:p>
          <a:p>
            <a:pPr lvl="0">
              <a:lnSpc>
                <a:spcPct val="100000"/>
              </a:lnSpc>
              <a:spcBef>
                <a:spcPts val="0"/>
              </a:spcBef>
              <a:spcAft>
                <a:spcPts val="0"/>
              </a:spcAft>
              <a:buClr>
                <a:schemeClr val="dk1"/>
              </a:buClr>
              <a:buSzPct val="45833"/>
              <a:buFont typeface="Arial"/>
              <a:buNone/>
            </a:pPr>
            <a:r>
              <a:rPr lang="en" sz="2400">
                <a:solidFill>
                  <a:srgbClr val="000000"/>
                </a:solidFill>
                <a:latin typeface="Times New Roman"/>
                <a:ea typeface="Times New Roman"/>
                <a:cs typeface="Times New Roman"/>
                <a:sym typeface="Times New Roman"/>
              </a:rPr>
              <a:t>Use 4-5 examples to justify your answer</a:t>
            </a:r>
          </a:p>
        </p:txBody>
      </p:sp>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347</Words>
  <Application>Microsoft Office PowerPoint</Application>
  <PresentationFormat>On-screen Show (16:9)</PresentationFormat>
  <Paragraphs>43</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inherit</vt:lpstr>
      <vt:lpstr>Times New Roman</vt:lpstr>
      <vt:lpstr>simple-light-2</vt:lpstr>
      <vt:lpstr>Do Now- 10/29</vt:lpstr>
      <vt:lpstr>What were the MAIN causes of World War I? </vt:lpstr>
      <vt:lpstr>Declaration of Neutrality</vt:lpstr>
      <vt:lpstr>Do Now 10/30</vt:lpstr>
      <vt:lpstr>U.S. Enters the War</vt:lpstr>
      <vt:lpstr>As you read:  </vt:lpstr>
      <vt:lpstr>Summarize World War 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Now- 10/29</dc:title>
  <dc:creator>Bischoff, Michael J.</dc:creator>
  <cp:lastModifiedBy>Bischoff, Michael J.</cp:lastModifiedBy>
  <cp:revision>1</cp:revision>
  <dcterms:modified xsi:type="dcterms:W3CDTF">2015-12-01T14:29:58Z</dcterms:modified>
</cp:coreProperties>
</file>