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9174E4-56C1-4826-8223-170A87A8DF46}"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7373-5313-48FE-A704-A0D256CA5925}" type="slidenum">
              <a:rPr lang="en-US" smtClean="0"/>
              <a:t>‹#›</a:t>
            </a:fld>
            <a:endParaRPr lang="en-US"/>
          </a:p>
        </p:txBody>
      </p:sp>
    </p:spTree>
    <p:extLst>
      <p:ext uri="{BB962C8B-B14F-4D97-AF65-F5344CB8AC3E}">
        <p14:creationId xmlns:p14="http://schemas.microsoft.com/office/powerpoint/2010/main" val="242300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174E4-56C1-4826-8223-170A87A8DF46}"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7373-5313-48FE-A704-A0D256CA5925}" type="slidenum">
              <a:rPr lang="en-US" smtClean="0"/>
              <a:t>‹#›</a:t>
            </a:fld>
            <a:endParaRPr lang="en-US"/>
          </a:p>
        </p:txBody>
      </p:sp>
    </p:spTree>
    <p:extLst>
      <p:ext uri="{BB962C8B-B14F-4D97-AF65-F5344CB8AC3E}">
        <p14:creationId xmlns:p14="http://schemas.microsoft.com/office/powerpoint/2010/main" val="3447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174E4-56C1-4826-8223-170A87A8DF46}"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7373-5313-48FE-A704-A0D256CA5925}" type="slidenum">
              <a:rPr lang="en-US" smtClean="0"/>
              <a:t>‹#›</a:t>
            </a:fld>
            <a:endParaRPr lang="en-US"/>
          </a:p>
        </p:txBody>
      </p:sp>
    </p:spTree>
    <p:extLst>
      <p:ext uri="{BB962C8B-B14F-4D97-AF65-F5344CB8AC3E}">
        <p14:creationId xmlns:p14="http://schemas.microsoft.com/office/powerpoint/2010/main" val="2097288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174E4-56C1-4826-8223-170A87A8DF46}"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7373-5313-48FE-A704-A0D256CA5925}" type="slidenum">
              <a:rPr lang="en-US" smtClean="0"/>
              <a:t>‹#›</a:t>
            </a:fld>
            <a:endParaRPr lang="en-US"/>
          </a:p>
        </p:txBody>
      </p:sp>
    </p:spTree>
    <p:extLst>
      <p:ext uri="{BB962C8B-B14F-4D97-AF65-F5344CB8AC3E}">
        <p14:creationId xmlns:p14="http://schemas.microsoft.com/office/powerpoint/2010/main" val="425360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174E4-56C1-4826-8223-170A87A8DF46}"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07373-5313-48FE-A704-A0D256CA5925}" type="slidenum">
              <a:rPr lang="en-US" smtClean="0"/>
              <a:t>‹#›</a:t>
            </a:fld>
            <a:endParaRPr lang="en-US"/>
          </a:p>
        </p:txBody>
      </p:sp>
    </p:spTree>
    <p:extLst>
      <p:ext uri="{BB962C8B-B14F-4D97-AF65-F5344CB8AC3E}">
        <p14:creationId xmlns:p14="http://schemas.microsoft.com/office/powerpoint/2010/main" val="73011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9174E4-56C1-4826-8223-170A87A8DF46}"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07373-5313-48FE-A704-A0D256CA5925}" type="slidenum">
              <a:rPr lang="en-US" smtClean="0"/>
              <a:t>‹#›</a:t>
            </a:fld>
            <a:endParaRPr lang="en-US"/>
          </a:p>
        </p:txBody>
      </p:sp>
    </p:spTree>
    <p:extLst>
      <p:ext uri="{BB962C8B-B14F-4D97-AF65-F5344CB8AC3E}">
        <p14:creationId xmlns:p14="http://schemas.microsoft.com/office/powerpoint/2010/main" val="2124985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9174E4-56C1-4826-8223-170A87A8DF46}" type="datetimeFigureOut">
              <a:rPr lang="en-US" smtClean="0"/>
              <a:t>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07373-5313-48FE-A704-A0D256CA5925}" type="slidenum">
              <a:rPr lang="en-US" smtClean="0"/>
              <a:t>‹#›</a:t>
            </a:fld>
            <a:endParaRPr lang="en-US"/>
          </a:p>
        </p:txBody>
      </p:sp>
    </p:spTree>
    <p:extLst>
      <p:ext uri="{BB962C8B-B14F-4D97-AF65-F5344CB8AC3E}">
        <p14:creationId xmlns:p14="http://schemas.microsoft.com/office/powerpoint/2010/main" val="188776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9174E4-56C1-4826-8223-170A87A8DF46}" type="datetimeFigureOut">
              <a:rPr lang="en-US" smtClean="0"/>
              <a:t>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607373-5313-48FE-A704-A0D256CA5925}" type="slidenum">
              <a:rPr lang="en-US" smtClean="0"/>
              <a:t>‹#›</a:t>
            </a:fld>
            <a:endParaRPr lang="en-US"/>
          </a:p>
        </p:txBody>
      </p:sp>
    </p:spTree>
    <p:extLst>
      <p:ext uri="{BB962C8B-B14F-4D97-AF65-F5344CB8AC3E}">
        <p14:creationId xmlns:p14="http://schemas.microsoft.com/office/powerpoint/2010/main" val="411331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174E4-56C1-4826-8223-170A87A8DF46}" type="datetimeFigureOut">
              <a:rPr lang="en-US" smtClean="0"/>
              <a:t>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07373-5313-48FE-A704-A0D256CA5925}" type="slidenum">
              <a:rPr lang="en-US" smtClean="0"/>
              <a:t>‹#›</a:t>
            </a:fld>
            <a:endParaRPr lang="en-US"/>
          </a:p>
        </p:txBody>
      </p:sp>
    </p:spTree>
    <p:extLst>
      <p:ext uri="{BB962C8B-B14F-4D97-AF65-F5344CB8AC3E}">
        <p14:creationId xmlns:p14="http://schemas.microsoft.com/office/powerpoint/2010/main" val="392374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174E4-56C1-4826-8223-170A87A8DF46}"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07373-5313-48FE-A704-A0D256CA5925}" type="slidenum">
              <a:rPr lang="en-US" smtClean="0"/>
              <a:t>‹#›</a:t>
            </a:fld>
            <a:endParaRPr lang="en-US"/>
          </a:p>
        </p:txBody>
      </p:sp>
    </p:spTree>
    <p:extLst>
      <p:ext uri="{BB962C8B-B14F-4D97-AF65-F5344CB8AC3E}">
        <p14:creationId xmlns:p14="http://schemas.microsoft.com/office/powerpoint/2010/main" val="109096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174E4-56C1-4826-8223-170A87A8DF46}"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07373-5313-48FE-A704-A0D256CA5925}" type="slidenum">
              <a:rPr lang="en-US" smtClean="0"/>
              <a:t>‹#›</a:t>
            </a:fld>
            <a:endParaRPr lang="en-US"/>
          </a:p>
        </p:txBody>
      </p:sp>
    </p:spTree>
    <p:extLst>
      <p:ext uri="{BB962C8B-B14F-4D97-AF65-F5344CB8AC3E}">
        <p14:creationId xmlns:p14="http://schemas.microsoft.com/office/powerpoint/2010/main" val="2801589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9174E4-56C1-4826-8223-170A87A8DF46}" type="datetimeFigureOut">
              <a:rPr lang="en-US" smtClean="0"/>
              <a:t>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07373-5313-48FE-A704-A0D256CA5925}" type="slidenum">
              <a:rPr lang="en-US" smtClean="0"/>
              <a:t>‹#›</a:t>
            </a:fld>
            <a:endParaRPr lang="en-US"/>
          </a:p>
        </p:txBody>
      </p:sp>
    </p:spTree>
    <p:extLst>
      <p:ext uri="{BB962C8B-B14F-4D97-AF65-F5344CB8AC3E}">
        <p14:creationId xmlns:p14="http://schemas.microsoft.com/office/powerpoint/2010/main" val="365047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063"/>
            <a:ext cx="4572000" cy="6863417"/>
          </a:xfrm>
          <a:prstGeom prst="rect">
            <a:avLst/>
          </a:prstGeom>
        </p:spPr>
        <p:txBody>
          <a:bodyPr>
            <a:spAutoFit/>
          </a:bodyPr>
          <a:lstStyle/>
          <a:p>
            <a:r>
              <a:rPr lang="en-US" sz="1000" b="1" dirty="0" smtClean="0"/>
              <a:t>The Watergate Scandal   </a:t>
            </a:r>
          </a:p>
          <a:p>
            <a:r>
              <a:rPr lang="en-US" sz="1000" dirty="0" smtClean="0"/>
              <a:t>On June 17, 1972, five men were caught breaking into the office of the Democratic National Committee, the central organization of the Democratic Party, located in the </a:t>
            </a:r>
            <a:r>
              <a:rPr lang="en-US" sz="1000" dirty="0" smtClean="0">
                <a:effectLst/>
              </a:rPr>
              <a:t>Watergate</a:t>
            </a:r>
            <a:r>
              <a:rPr lang="en-US" sz="1000" dirty="0" smtClean="0"/>
              <a:t> complex in Washington, D.C. The five were accused of burglary and attempting to place wiretaps to eavesdrop on phone conversations. As the site of the break-in was a political organization, the investigation ensued and revealed that all five were connected to a group called the Committee for the Re-Election of the President, a fundraising group that was set up to help with Richard Nixon's campaign to win a second term in the White House. When this connection was revealed, many suspected that involvement in the break-in was not limited to the five individuals caught. There was legitimate reason to suspect that the planning may have involved officials on a much higher level. A letter sent by one of the captured individuals to John </a:t>
            </a:r>
            <a:r>
              <a:rPr lang="en-US" sz="1000" dirty="0" err="1" smtClean="0"/>
              <a:t>Sirica</a:t>
            </a:r>
            <a:r>
              <a:rPr lang="en-US" sz="1000" dirty="0" smtClean="0"/>
              <a:t>, the judge who presided over the trial of those caught, confirmed this suspicion, leading to a much wider investigation. </a:t>
            </a:r>
          </a:p>
          <a:p>
            <a:r>
              <a:rPr lang="en-US" sz="1000" b="1" dirty="0" smtClean="0"/>
              <a:t>Investigation</a:t>
            </a:r>
          </a:p>
          <a:p>
            <a:r>
              <a:rPr lang="en-US" sz="1000" dirty="0" smtClean="0"/>
              <a:t>As the search for the truth behind the </a:t>
            </a:r>
            <a:r>
              <a:rPr lang="en-US" sz="1000" dirty="0" smtClean="0">
                <a:effectLst/>
              </a:rPr>
              <a:t>Watergate</a:t>
            </a:r>
            <a:r>
              <a:rPr lang="en-US" sz="1000" dirty="0" smtClean="0"/>
              <a:t> break-in continued, it became apparent that some of the money set aside for Nixon's campaign was misused. The media began investigating the scandal, in particular two reporters from "The Washington Post" -- Bob Woodward and Carl Bernstein. The two had a secret source they nicknamed "Deep Throat," who later turned out to be Deputy Director of the FBI William Mark Felt, Sr. Felt told them that the involvement in </a:t>
            </a:r>
            <a:r>
              <a:rPr lang="en-US" sz="1000" dirty="0" smtClean="0">
                <a:effectLst/>
              </a:rPr>
              <a:t>Watergate</a:t>
            </a:r>
            <a:r>
              <a:rPr lang="en-US" sz="1000" dirty="0" smtClean="0"/>
              <a:t> extended into a troubling number of departments, including the FBI, the CIA, the Justice Department, and the White House. As the scandal grew, Nixon was forced to dismiss two of his senior aides as well as John Dean, the White House Counsel. He appointed a new Attorney General and granted him the power to launch an investigation into </a:t>
            </a:r>
            <a:r>
              <a:rPr lang="en-US" sz="1000" dirty="0" smtClean="0">
                <a:effectLst/>
              </a:rPr>
              <a:t>Watergate</a:t>
            </a:r>
            <a:r>
              <a:rPr lang="en-US" sz="1000" dirty="0" smtClean="0"/>
              <a:t>. </a:t>
            </a:r>
          </a:p>
          <a:p>
            <a:r>
              <a:rPr lang="en-US" sz="1000" b="1" dirty="0" smtClean="0">
                <a:effectLst/>
              </a:rPr>
              <a:t>Watergate</a:t>
            </a:r>
            <a:r>
              <a:rPr lang="en-US" sz="1000" b="1" dirty="0" smtClean="0"/>
              <a:t> Tapes</a:t>
            </a:r>
          </a:p>
          <a:p>
            <a:r>
              <a:rPr lang="en-US" sz="1000" dirty="0" smtClean="0"/>
              <a:t>On July 13, 1973, during the hearings held on </a:t>
            </a:r>
            <a:r>
              <a:rPr lang="en-US" sz="1000" dirty="0" smtClean="0">
                <a:effectLst/>
              </a:rPr>
              <a:t>Watergate</a:t>
            </a:r>
            <a:r>
              <a:rPr lang="en-US" sz="1000" dirty="0" smtClean="0"/>
              <a:t>, it was revealed that a recording system had been set up in the Oval Office to keep a record of all conversations that took place. Determined to discover if Nixon played any role in </a:t>
            </a:r>
            <a:r>
              <a:rPr lang="en-US" sz="1000" dirty="0" smtClean="0">
                <a:effectLst/>
              </a:rPr>
              <a:t>Watergate</a:t>
            </a:r>
            <a:r>
              <a:rPr lang="en-US" sz="1000" dirty="0" smtClean="0"/>
              <a:t>, the prosecutor, Archibald Cox, called on Nixon to release the tapes so they could be examined. Nixon turned down Cox, stating that his "executive privilege" as president of the United States protected him from having to turn over the recordings. Cox refused to back down. However, Nixon defiantly refused to allow Cox to have the tapes. Instead, he fired two more aids, and looked for someone within the Justice Department who could fire Archibald Cox. With the removal of Cox, Nixon insisted he had not done anything wrong and allowed for a new prosecutor to take Cox's place -- a man named Leon </a:t>
            </a:r>
            <a:r>
              <a:rPr lang="en-US" sz="1000" dirty="0" err="1" smtClean="0"/>
              <a:t>Jaworski</a:t>
            </a:r>
            <a:r>
              <a:rPr lang="en-US" sz="1000" dirty="0" smtClean="0"/>
              <a:t>. Nixon did allow for transcripts of the tapes to be turned over, but when the tapes themselves were finally revealed, 18.5 minutes of conversation were missing from one of them. Nixon's secretary claimed that she had accidentally erased it, but later evidence demonstrated that it was likely a deliberate action. The conflict over executive privilege and whether the president had the right to withhold the tapes reached the Supreme Court of the United States. </a:t>
            </a:r>
            <a:endParaRPr lang="en-US" sz="1000" dirty="0"/>
          </a:p>
        </p:txBody>
      </p:sp>
      <p:sp>
        <p:nvSpPr>
          <p:cNvPr id="5" name="Rectangle 4"/>
          <p:cNvSpPr/>
          <p:nvPr/>
        </p:nvSpPr>
        <p:spPr>
          <a:xfrm>
            <a:off x="4572000" y="0"/>
            <a:ext cx="4572000" cy="6709529"/>
          </a:xfrm>
          <a:prstGeom prst="rect">
            <a:avLst/>
          </a:prstGeom>
        </p:spPr>
        <p:txBody>
          <a:bodyPr>
            <a:spAutoFit/>
          </a:bodyPr>
          <a:lstStyle/>
          <a:p>
            <a:r>
              <a:rPr lang="en-US" sz="1000" b="1" dirty="0" smtClean="0">
                <a:effectLst/>
              </a:rPr>
              <a:t>Persian Gulf War</a:t>
            </a:r>
          </a:p>
          <a:p>
            <a:r>
              <a:rPr lang="en-US" sz="1000" dirty="0" smtClean="0">
                <a:effectLst/>
              </a:rPr>
              <a:t>For much of the 1980s, Iraq was involved in a long and bloody war with its neighbor, Iran. The war took a great toll, claiming the lives of hundreds of thousands of people and costing billions of dollars. When the war was over, both countries set out to rebuild. Iraq owed a great deal of money to two of its neighbors, Saudi Arabia and Kuwait, both of which were major sellers of oil. As Iraq was unable to repay its debts, it began pressuring the two countries to simply forgive the debts. Both nations refused. Angry at Kuwait for refusing to release them of their debt, and already bitter over a number of other issues, Iraqi President Saddam Hussein decided to take action. In August of 1990, Hussein sent a force of the Iraqi Republican Guard to seize control of Kuwait. Unprepared, Kuwaiti forces were overrun and Iraq soon had control of the small country.</a:t>
            </a:r>
          </a:p>
          <a:p>
            <a:r>
              <a:rPr lang="en-US" sz="1000" b="1" dirty="0" smtClean="0">
                <a:effectLst/>
              </a:rPr>
              <a:t>Attempts to Avoid War</a:t>
            </a:r>
          </a:p>
          <a:p>
            <a:r>
              <a:rPr lang="en-US" sz="1000" dirty="0" smtClean="0">
                <a:effectLst/>
              </a:rPr>
              <a:t>Almost immediately after the invasion, the Security Council of the United Nations passed a resolution condemning the attack, and calling for Iraq to leave Kuwait. A few days later, the Security Council announced it would use economic sanctions (financial tactics such as boycotts and embargos) to pressure Iraq to withdraw from Kuwait. Saddam Hussein responded with two major proposals, both asking for the United States to take certain actions before Iraq would leave Kuwait. Among them was a withdrawal of American military personnel from the Middle East and for Israel to reach a settlement agreement with the Palestinian people. Although negotiations continued into 1991, it seemed only a matter of time before the conflict would escalate. Iraq owed money to both Kuwait and Saudi Arabia. Although there had been no indication of an Iraqi attack on Saudi Arabia, Hussein attacked the Saudi monarchy in speeches and press conferences. The United States was concerned that if Iraq invaded Saudi Arabia, it would gain control of the majority of the world's oil supply. A few days after the Iraqi invasion of Kuwait, the United States sent a force to Saudi Arabia to discourage Iraq from expanding its invasion. Named "Operation Desert Shield," the official policy was that the force was there to protect the Saudi people, but not to take any offensive action. However, within a few months, the United States began building a coalition of countries in the United Nations that were opposed to the Iraqi invasion. On January 12, 1991, Congress voted to allow the use of force to drive the Iraqi army out of Kuwait.</a:t>
            </a:r>
          </a:p>
          <a:p>
            <a:r>
              <a:rPr lang="en-US" sz="1000" b="1" dirty="0" smtClean="0">
                <a:effectLst/>
              </a:rPr>
              <a:t>Operation Desert Storm</a:t>
            </a:r>
          </a:p>
          <a:p>
            <a:r>
              <a:rPr lang="en-US" sz="1000" dirty="0" smtClean="0">
                <a:effectLst/>
              </a:rPr>
              <a:t>After a rather extensive public relations campaign to win public support for military action against Iraq, the Persian Gulf War began on January 17, 1991 with a series of aerial bombings. The attack, named Operation Desert Storm, was designed to cripple Iraq by destroying its air force. One of the other goals of the mission was to isolate Saddam Hussein. He had taken direct command of Iraqi forces during the Iran-Iraq War and American military leaders hoped that without Hussein's leadership, Iraqi forces would be confused and less likely to prolong the war. The ground conflict lasted only 100 hours. When ground forces of the United States, Kuwait, and the coalition entered Kuwait to free the country, they encountered little resistance. </a:t>
            </a:r>
            <a:endParaRPr lang="en-US" dirty="0"/>
          </a:p>
        </p:txBody>
      </p:sp>
    </p:spTree>
    <p:extLst>
      <p:ext uri="{BB962C8B-B14F-4D97-AF65-F5344CB8AC3E}">
        <p14:creationId xmlns:p14="http://schemas.microsoft.com/office/powerpoint/2010/main" val="2625650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16"/>
            <a:ext cx="4572000" cy="5463034"/>
          </a:xfrm>
          <a:prstGeom prst="rect">
            <a:avLst/>
          </a:prstGeom>
        </p:spPr>
        <p:txBody>
          <a:bodyPr>
            <a:spAutoFit/>
          </a:bodyPr>
          <a:lstStyle/>
          <a:p>
            <a:r>
              <a:rPr lang="en-US" sz="1000" dirty="0" smtClean="0"/>
              <a:t>In July of 1974, the Court ruled against Nixon, ordering him to turn over the tapes. When the tapes were finally played, it was discovered that a few days after the </a:t>
            </a:r>
            <a:r>
              <a:rPr lang="en-US" sz="1000" dirty="0" smtClean="0">
                <a:effectLst/>
              </a:rPr>
              <a:t>Watergate</a:t>
            </a:r>
            <a:r>
              <a:rPr lang="en-US" sz="1000" dirty="0" smtClean="0"/>
              <a:t> break-in, Nixon participated in planning to block the investigation by claiming it was a national security issue. Although this was not evidence of Nixon's involvement in planning the break-in, it did reveal that he participated in a cover-up to protect himself politically. With this discovery in the open, Nixon was now facing impeachment from office.</a:t>
            </a:r>
          </a:p>
          <a:p>
            <a:r>
              <a:rPr lang="en-US" sz="1000" b="1" dirty="0" smtClean="0"/>
              <a:t>Nixon Leaves Office</a:t>
            </a:r>
          </a:p>
          <a:p>
            <a:r>
              <a:rPr lang="en-US" sz="1000" dirty="0" smtClean="0"/>
              <a:t>When the "smoking gun" tape was revealed, in August of 1974, 10 congressmen who had originally voted not to impeach Nixon, changed their votes. </a:t>
            </a:r>
          </a:p>
          <a:p>
            <a:r>
              <a:rPr lang="en-US" sz="1000" dirty="0" smtClean="0"/>
              <a:t>Faced with the possibility of being removed from office and facing criminal charges, Nixon did something no president had ever done in the history of the United States. He resigned. </a:t>
            </a:r>
          </a:p>
          <a:p>
            <a:r>
              <a:rPr lang="en-US" sz="1000" dirty="0" smtClean="0"/>
              <a:t>On August 8, 1974, Nixon addressed the nation and announced that he was leaving the White House. Although with Nixon out of office, impeachment was no longer an option, this did not mean he could not be held on criminal charges. There remained the question of whether Nixon would be arrested for obstruction of justice. However, in a surprising move, Gerald Ford, who had succeeded Nixon as president after his resignation, gave Nixon a full pardon of his crimes, preventing him from facing prosecution. The decision was controversial and heavily damaged Ford's public approval ratings. Many believe that this decision cost him the presidency when he ran for the office in 1976. For his part, Nixon never admitted to wrongdoing, claiming that he could have done a better job of facilitating (simplifying) the </a:t>
            </a:r>
            <a:r>
              <a:rPr lang="en-US" sz="1000" dirty="0" smtClean="0">
                <a:effectLst/>
              </a:rPr>
              <a:t>Watergate</a:t>
            </a:r>
            <a:r>
              <a:rPr lang="en-US" sz="1000" dirty="0" smtClean="0"/>
              <a:t> Investigation.</a:t>
            </a:r>
          </a:p>
          <a:p>
            <a:r>
              <a:rPr lang="en-US" sz="1000" b="1" dirty="0" smtClean="0"/>
              <a:t>Aftermath</a:t>
            </a:r>
          </a:p>
          <a:p>
            <a:r>
              <a:rPr lang="en-US" sz="1000" dirty="0" smtClean="0"/>
              <a:t>The </a:t>
            </a:r>
            <a:r>
              <a:rPr lang="en-US" sz="1000" dirty="0" smtClean="0">
                <a:effectLst/>
              </a:rPr>
              <a:t>Watergate</a:t>
            </a:r>
            <a:r>
              <a:rPr lang="en-US" sz="1000" dirty="0" smtClean="0"/>
              <a:t> scandal raised a number of issues in debates about politics, especially about the power of the president. Nixon had claimed that executive privilege gave him the right to keep the tape recordings private. The Supreme Court denied that the president had this power, or at least that executive privilege protected a president in this way. In some ways, the </a:t>
            </a:r>
            <a:r>
              <a:rPr lang="en-US" sz="1000" dirty="0" smtClean="0">
                <a:effectLst/>
              </a:rPr>
              <a:t>Watergate</a:t>
            </a:r>
            <a:r>
              <a:rPr lang="en-US" sz="1000" dirty="0" smtClean="0"/>
              <a:t> scandal literally reshaped the way many Americans viewed the White House and the presidency. The </a:t>
            </a:r>
            <a:r>
              <a:rPr lang="en-US" sz="1000" dirty="0" smtClean="0">
                <a:effectLst/>
              </a:rPr>
              <a:t>Watergate</a:t>
            </a:r>
            <a:r>
              <a:rPr lang="en-US" sz="1000" dirty="0" smtClean="0"/>
              <a:t> scandal remains a stain on the presidency and Nixon the only president ever to resign from office.</a:t>
            </a:r>
          </a:p>
          <a:p>
            <a:endParaRPr lang="en-US" sz="900" dirty="0"/>
          </a:p>
        </p:txBody>
      </p:sp>
      <p:sp>
        <p:nvSpPr>
          <p:cNvPr id="5" name="Rectangle 4"/>
          <p:cNvSpPr/>
          <p:nvPr/>
        </p:nvSpPr>
        <p:spPr>
          <a:xfrm>
            <a:off x="4572000" y="11003"/>
            <a:ext cx="4572000" cy="3939540"/>
          </a:xfrm>
          <a:prstGeom prst="rect">
            <a:avLst/>
          </a:prstGeom>
        </p:spPr>
        <p:txBody>
          <a:bodyPr>
            <a:spAutoFit/>
          </a:bodyPr>
          <a:lstStyle/>
          <a:p>
            <a:r>
              <a:rPr lang="en-US" sz="1000" dirty="0" smtClean="0">
                <a:effectLst/>
              </a:rPr>
              <a:t>Many Iraqi soldiers preferred to surrender rather than engaging in a firefight. Those Iraqi forces that did not fight were quickly overrun and suffered heavy losses even as they retreated. By the end of February 1991, American President George H.W. Bush announced that the fighting had ended and Kuwait was no longer under Iraqi rule.</a:t>
            </a:r>
          </a:p>
          <a:p>
            <a:endParaRPr lang="en-US" sz="1000" dirty="0" smtClean="0"/>
          </a:p>
          <a:p>
            <a:r>
              <a:rPr lang="en-US" sz="1000" b="1" dirty="0" smtClean="0">
                <a:effectLst/>
              </a:rPr>
              <a:t>Aftermath</a:t>
            </a:r>
          </a:p>
          <a:p>
            <a:r>
              <a:rPr lang="en-US" sz="1000" dirty="0" smtClean="0">
                <a:effectLst/>
              </a:rPr>
              <a:t>It became apparent rather quickly that Iraqi forces were greatly overmatched, not only in the size of their forces but also in sophistication of weapons and tactics. The United States had been among the world supporters of Iraq during its war with Iran and for this reason, the Iraqi army did possess some effective weapons. However, Iraq was unable to overcome U.S. military technology or take advantage of certain opportunities, such as fighting an urban war to remain in Kuwait City. That being said, as the Iraqi army withdrew from Kuwait, it set fire to hundreds of Kuwaiti oil wells, causing fires that lasted for weeks. The devastation in Iraq was also significant due to the bombings and ground war. There was some debate after the war was over about the decision to allow Saddam Hussein to remain in power, rather than removing him. Hussein was implicated in a number of human rights violations and was at least partially responsible for getting Iraq involved in lengthy, destructive conflicts. However, President George H.W. Bush later wrote that there was concern that any attempt to remove Hussein from power might undermine the coalition and force the war to drag on longer, claiming many more lives. There were some efforts, particularly by the Central Intelligence Agency (CIA), to encourage a revolution inside Iraq, but these had little success. Eventually coalition forces established no-fly zones within Iraq to protect those segments of the population that were opposed to Hussein's regime.</a:t>
            </a:r>
          </a:p>
        </p:txBody>
      </p:sp>
      <p:sp>
        <p:nvSpPr>
          <p:cNvPr id="6" name="Rectangle 5"/>
          <p:cNvSpPr/>
          <p:nvPr/>
        </p:nvSpPr>
        <p:spPr>
          <a:xfrm>
            <a:off x="76200" y="5468350"/>
            <a:ext cx="4038600" cy="1237250"/>
          </a:xfrm>
          <a:prstGeom prst="rect">
            <a:avLst/>
          </a:prstGeom>
          <a:ln w="3175">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p:cNvSpPr/>
          <p:nvPr/>
        </p:nvSpPr>
        <p:spPr>
          <a:xfrm>
            <a:off x="4953000" y="5468350"/>
            <a:ext cx="4038600" cy="1237250"/>
          </a:xfrm>
          <a:prstGeom prst="rect">
            <a:avLst/>
          </a:prstGeom>
          <a:ln w="3175">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p:cNvSpPr/>
          <p:nvPr/>
        </p:nvSpPr>
        <p:spPr>
          <a:xfrm>
            <a:off x="304800" y="5297900"/>
            <a:ext cx="990600" cy="417100"/>
          </a:xfrm>
          <a:prstGeom prst="rect">
            <a:avLst/>
          </a:prstGeom>
          <a:ln w="3175">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atin typeface="Bodoni MT Poster Compressed" panose="02070706080601050204" pitchFamily="18" charset="0"/>
              </a:rPr>
              <a:t>Key Terms</a:t>
            </a:r>
            <a:endParaRPr lang="en-US" dirty="0">
              <a:latin typeface="Bodoni MT Poster Compressed" panose="02070706080601050204" pitchFamily="18" charset="0"/>
            </a:endParaRPr>
          </a:p>
        </p:txBody>
      </p:sp>
      <p:sp>
        <p:nvSpPr>
          <p:cNvPr id="9" name="Rectangle 8"/>
          <p:cNvSpPr/>
          <p:nvPr/>
        </p:nvSpPr>
        <p:spPr>
          <a:xfrm>
            <a:off x="5181600" y="5297900"/>
            <a:ext cx="990600" cy="417100"/>
          </a:xfrm>
          <a:prstGeom prst="rect">
            <a:avLst/>
          </a:prstGeom>
          <a:ln w="3175">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atin typeface="Bodoni MT Poster Compressed" panose="02070706080601050204" pitchFamily="18" charset="0"/>
              </a:rPr>
              <a:t>Key Terms</a:t>
            </a:r>
            <a:endParaRPr lang="en-US" dirty="0">
              <a:latin typeface="Bodoni MT Poster Compressed" panose="02070706080601050204" pitchFamily="18" charset="0"/>
            </a:endParaRPr>
          </a:p>
        </p:txBody>
      </p:sp>
    </p:spTree>
    <p:extLst>
      <p:ext uri="{BB962C8B-B14F-4D97-AF65-F5344CB8AC3E}">
        <p14:creationId xmlns:p14="http://schemas.microsoft.com/office/powerpoint/2010/main" val="2946432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1975</Words>
  <Application>Microsoft Office PowerPoint</Application>
  <PresentationFormat>On-screen Show (4:3)</PresentationFormat>
  <Paragraphs>25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Bodoni MT Poster Compressed</vt:lpstr>
      <vt:lpstr>Calibri</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Machin</dc:creator>
  <cp:lastModifiedBy>Bischoff, Michael J.</cp:lastModifiedBy>
  <cp:revision>2</cp:revision>
  <dcterms:created xsi:type="dcterms:W3CDTF">2015-12-15T03:35:40Z</dcterms:created>
  <dcterms:modified xsi:type="dcterms:W3CDTF">2016-01-06T13:38:38Z</dcterms:modified>
</cp:coreProperties>
</file>